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4"/>
  </p:sldMasterIdLst>
  <p:notesMasterIdLst>
    <p:notesMasterId r:id="rId33"/>
  </p:notesMasterIdLst>
  <p:handoutMasterIdLst>
    <p:handoutMasterId r:id="rId34"/>
  </p:handoutMasterIdLst>
  <p:sldIdLst>
    <p:sldId id="2355" r:id="rId5"/>
    <p:sldId id="2147481261" r:id="rId6"/>
    <p:sldId id="2147481262" r:id="rId7"/>
    <p:sldId id="2147481253" r:id="rId8"/>
    <p:sldId id="2147481205" r:id="rId9"/>
    <p:sldId id="2147481206" r:id="rId10"/>
    <p:sldId id="2147481255" r:id="rId11"/>
    <p:sldId id="2147481207" r:id="rId12"/>
    <p:sldId id="2147481254" r:id="rId13"/>
    <p:sldId id="2147481209" r:id="rId14"/>
    <p:sldId id="2147481210" r:id="rId15"/>
    <p:sldId id="2147481256" r:id="rId16"/>
    <p:sldId id="2147481257" r:id="rId17"/>
    <p:sldId id="2147481211" r:id="rId18"/>
    <p:sldId id="2147481230" r:id="rId19"/>
    <p:sldId id="2147481208" r:id="rId20"/>
    <p:sldId id="2147481212" r:id="rId21"/>
    <p:sldId id="2147481258" r:id="rId22"/>
    <p:sldId id="2147481260" r:id="rId23"/>
    <p:sldId id="2147481266" r:id="rId24"/>
    <p:sldId id="2147481259" r:id="rId25"/>
    <p:sldId id="2147481213" r:id="rId26"/>
    <p:sldId id="2147481214" r:id="rId27"/>
    <p:sldId id="2147481215" r:id="rId28"/>
    <p:sldId id="2147481216" r:id="rId29"/>
    <p:sldId id="2147481265" r:id="rId30"/>
    <p:sldId id="2147481263" r:id="rId31"/>
    <p:sldId id="214748126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CBCBF92-5DF0-4E1A-8E9E-2E5D27846856}">
          <p14:sldIdLst>
            <p14:sldId id="2355"/>
            <p14:sldId id="2147481261"/>
            <p14:sldId id="2147481262"/>
            <p14:sldId id="2147481253"/>
            <p14:sldId id="2147481205"/>
            <p14:sldId id="2147481206"/>
            <p14:sldId id="2147481255"/>
            <p14:sldId id="2147481207"/>
            <p14:sldId id="2147481254"/>
            <p14:sldId id="2147481209"/>
            <p14:sldId id="2147481210"/>
            <p14:sldId id="2147481256"/>
            <p14:sldId id="2147481257"/>
            <p14:sldId id="2147481211"/>
            <p14:sldId id="2147481230"/>
            <p14:sldId id="2147481208"/>
            <p14:sldId id="2147481212"/>
            <p14:sldId id="2147481258"/>
            <p14:sldId id="2147481260"/>
            <p14:sldId id="2147481266"/>
            <p14:sldId id="2147481259"/>
            <p14:sldId id="2147481213"/>
            <p14:sldId id="2147481214"/>
            <p14:sldId id="2147481215"/>
            <p14:sldId id="2147481216"/>
            <p14:sldId id="2147481265"/>
            <p14:sldId id="2147481263"/>
            <p14:sldId id="2147481264"/>
          </p14:sldIdLst>
        </p14:section>
        <p14:section name="Appendix" id="{EEAC5250-05DA-4094-8FE3-EFC16871DFD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uchimanchi Venkata Vijay" initials="KVV" lastIdx="1" clrIdx="0"/>
  <p:cmAuthor id="2" name="T V Subrahmanyam" initials="TVS" lastIdx="1" clrIdx="1">
    <p:extLst>
      <p:ext uri="{19B8F6BF-5375-455C-9EA6-DF929625EA0E}">
        <p15:presenceInfo xmlns:p15="http://schemas.microsoft.com/office/powerpoint/2012/main" userId="S-1-5-21-531195880-3687168959-1048678610-95434" providerId="AD"/>
      </p:ext>
    </p:extLst>
  </p:cmAuthor>
  <p:cmAuthor id="3" name="Prabhavathi Kuvvarapu" initials="PK" lastIdx="1" clrIdx="2">
    <p:extLst>
      <p:ext uri="{19B8F6BF-5375-455C-9EA6-DF929625EA0E}">
        <p15:presenceInfo xmlns:p15="http://schemas.microsoft.com/office/powerpoint/2012/main" userId="S-1-5-21-531195880-3687168959-1048678610-942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5971"/>
    <a:srgbClr val="00765D"/>
    <a:srgbClr val="02829C"/>
    <a:srgbClr val="EFFCFF"/>
    <a:srgbClr val="EBF7FB"/>
    <a:srgbClr val="0296B2"/>
    <a:srgbClr val="E5FBFF"/>
    <a:srgbClr val="DCF1F8"/>
    <a:srgbClr val="12475A"/>
    <a:srgbClr val="0F3A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84332" autoAdjust="0"/>
  </p:normalViewPr>
  <p:slideViewPr>
    <p:cSldViewPr snapToGrid="0">
      <p:cViewPr>
        <p:scale>
          <a:sx n="79" d="100"/>
          <a:sy n="79" d="100"/>
        </p:scale>
        <p:origin x="840" y="-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D22A12-9676-4FDD-80A5-9BFDC0CC28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4B9CE4-613A-40F1-8D5D-BF88F06EC7B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081F3B-1A31-424A-93FA-CB9FE2269B53}" type="datetimeFigureOut">
              <a:rPr lang="en-IN" smtClean="0"/>
              <a:t>03-10-2024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B68892-1C4C-44FF-9E42-434E62A18B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7D3850-896F-4911-82E9-134BA8EEB1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8F15B-2A36-4D95-A587-05F294C86F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00868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0A5F6A-61A7-49B0-8E5A-6FFD2CB79C24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7C521-73B1-4ABE-8061-376673FDF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26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7C521-73B1-4ABE-8061-376673FDFB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348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7C521-73B1-4ABE-8061-376673FDFB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485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7C521-73B1-4ABE-8061-376673FDFB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025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7C521-73B1-4ABE-8061-376673FDFB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330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7C521-73B1-4ABE-8061-376673FDFB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448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7C521-73B1-4ABE-8061-376673FDFB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841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7C521-73B1-4ABE-8061-376673FDFB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96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3FC08D3-CEEF-40F3-BE9E-CE68EA0E67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" t="45"/>
          <a:stretch/>
        </p:blipFill>
        <p:spPr>
          <a:xfrm>
            <a:off x="0" y="-136188"/>
            <a:ext cx="12192000" cy="699418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ED3EB4C-7743-44DF-B753-DEB54D32B62A}"/>
              </a:ext>
            </a:extLst>
          </p:cNvPr>
          <p:cNvSpPr/>
          <p:nvPr userDrawn="1"/>
        </p:nvSpPr>
        <p:spPr>
          <a:xfrm>
            <a:off x="0" y="6591301"/>
            <a:ext cx="12191999" cy="2667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>
                <a:solidFill>
                  <a:schemeClr val="bg1"/>
                </a:solidFill>
              </a:rPr>
              <a:t>© 2024  YASH Technologies | www.YASH.com | Confidential</a:t>
            </a:r>
          </a:p>
        </p:txBody>
      </p:sp>
      <p:sp>
        <p:nvSpPr>
          <p:cNvPr id="78" name="Rectangle: Top Corners Rounded 77">
            <a:extLst>
              <a:ext uri="{FF2B5EF4-FFF2-40B4-BE49-F238E27FC236}">
                <a16:creationId xmlns:a16="http://schemas.microsoft.com/office/drawing/2014/main" id="{18201374-1D8D-4419-9584-6EE25F8B56CA}"/>
              </a:ext>
            </a:extLst>
          </p:cNvPr>
          <p:cNvSpPr/>
          <p:nvPr userDrawn="1"/>
        </p:nvSpPr>
        <p:spPr>
          <a:xfrm>
            <a:off x="99390" y="4591251"/>
            <a:ext cx="5425511" cy="1906435"/>
          </a:xfrm>
          <a:prstGeom prst="round2SameRect">
            <a:avLst>
              <a:gd name="adj1" fmla="val 17069"/>
              <a:gd name="adj2" fmla="val 0"/>
            </a:avLst>
          </a:prstGeom>
          <a:gradFill flip="none" rotWithShape="1">
            <a:gsLst>
              <a:gs pos="0">
                <a:srgbClr val="175971"/>
              </a:gs>
              <a:gs pos="100000">
                <a:srgbClr val="00A782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02467D7-9B10-47C6-BBCD-D79FEC57655B}"/>
              </a:ext>
            </a:extLst>
          </p:cNvPr>
          <p:cNvSpPr/>
          <p:nvPr userDrawn="1"/>
        </p:nvSpPr>
        <p:spPr>
          <a:xfrm>
            <a:off x="99390" y="6420949"/>
            <a:ext cx="5425511" cy="85629"/>
          </a:xfrm>
          <a:prstGeom prst="rect">
            <a:avLst/>
          </a:prstGeom>
          <a:solidFill>
            <a:srgbClr val="E1F4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90AD84D-8DB0-F1F5-E16F-6713106C9465}"/>
              </a:ext>
            </a:extLst>
          </p:cNvPr>
          <p:cNvSpPr/>
          <p:nvPr userDrawn="1"/>
        </p:nvSpPr>
        <p:spPr>
          <a:xfrm>
            <a:off x="110232" y="74235"/>
            <a:ext cx="1430290" cy="803918"/>
          </a:xfrm>
          <a:prstGeom prst="roundRect">
            <a:avLst>
              <a:gd name="adj" fmla="val 10226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E33A70F-C02B-3EF9-735D-A0B6BB5F668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2858" y="130189"/>
            <a:ext cx="1172971" cy="698993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2FC905A-8BD0-4650-9D38-DCE1C457F3F9}"/>
              </a:ext>
            </a:extLst>
          </p:cNvPr>
          <p:cNvSpPr/>
          <p:nvPr userDrawn="1"/>
        </p:nvSpPr>
        <p:spPr>
          <a:xfrm>
            <a:off x="10073641" y="90729"/>
            <a:ext cx="2008128" cy="803918"/>
          </a:xfrm>
          <a:prstGeom prst="roundRect">
            <a:avLst>
              <a:gd name="adj" fmla="val 10226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D5E0E6-E8C3-4E45-A95D-95CD4C1D6E1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092" y="276540"/>
            <a:ext cx="1912269" cy="43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653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80E7F6B5-F682-4FD3-9DEE-7E963CD20EFB}"/>
              </a:ext>
            </a:extLst>
          </p:cNvPr>
          <p:cNvSpPr/>
          <p:nvPr/>
        </p:nvSpPr>
        <p:spPr>
          <a:xfrm>
            <a:off x="0" y="0"/>
            <a:ext cx="12192000" cy="452284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0">
                <a:sysClr val="window" lastClr="FFFFFF"/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</p:spPr>
        <p:txBody>
          <a:bodyPr vert="horz" wrap="square" lIns="91440" tIns="0" rIns="9144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9268CF-F15E-4871-AD8F-E5069B66BA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6478" y="10617"/>
            <a:ext cx="10495948" cy="441667"/>
          </a:xfrm>
          <a:prstGeom prst="rect">
            <a:avLst/>
          </a:prstGeom>
        </p:spPr>
        <p:txBody>
          <a:bodyPr tIns="0" bIns="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rgbClr val="33333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779374-09C0-467D-B3D4-246B8F24081C}"/>
              </a:ext>
            </a:extLst>
          </p:cNvPr>
          <p:cNvSpPr/>
          <p:nvPr userDrawn="1"/>
        </p:nvSpPr>
        <p:spPr>
          <a:xfrm>
            <a:off x="0" y="6615849"/>
            <a:ext cx="12191999" cy="242151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>
                <a:solidFill>
                  <a:srgbClr val="333333"/>
                </a:solidFill>
              </a:rPr>
              <a:t>© 2024  YASH Technologies | www.YASH.com |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88CA3D-C10C-4E7A-997B-DED7705336BF}"/>
              </a:ext>
            </a:extLst>
          </p:cNvPr>
          <p:cNvSpPr txBox="1"/>
          <p:nvPr userDrawn="1"/>
        </p:nvSpPr>
        <p:spPr>
          <a:xfrm>
            <a:off x="11697259" y="6612181"/>
            <a:ext cx="482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32CFB-E7D8-45AB-A517-DF4658A4B924}" type="slidenum">
              <a:rPr lang="en-US" sz="1100" b="1" smtClean="0">
                <a:solidFill>
                  <a:schemeClr val="tx1"/>
                </a:solidFill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1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169547-6273-49E1-A259-BC9739FFBBEA}"/>
              </a:ext>
            </a:extLst>
          </p:cNvPr>
          <p:cNvSpPr/>
          <p:nvPr userDrawn="1"/>
        </p:nvSpPr>
        <p:spPr>
          <a:xfrm>
            <a:off x="0" y="0"/>
            <a:ext cx="81280" cy="4522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6273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802AD3-C45D-4BA5-B567-E62DAA1C03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78376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5CF544-95D4-4573-AC42-D1CE5D71AB22}"/>
              </a:ext>
            </a:extLst>
          </p:cNvPr>
          <p:cNvSpPr/>
          <p:nvPr userDrawn="1"/>
        </p:nvSpPr>
        <p:spPr>
          <a:xfrm>
            <a:off x="-2" y="4687332"/>
            <a:ext cx="12192000" cy="1124202"/>
          </a:xfrm>
          <a:prstGeom prst="rect">
            <a:avLst/>
          </a:prstGeom>
          <a:gradFill flip="none" rotWithShape="1">
            <a:gsLst>
              <a:gs pos="575">
                <a:srgbClr val="0296B2">
                  <a:alpha val="90000"/>
                </a:srgbClr>
              </a:gs>
              <a:gs pos="100000">
                <a:srgbClr val="00A78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CBDF1C-B5AE-4355-B072-5C208B44E114}"/>
              </a:ext>
            </a:extLst>
          </p:cNvPr>
          <p:cNvSpPr/>
          <p:nvPr userDrawn="1"/>
        </p:nvSpPr>
        <p:spPr>
          <a:xfrm>
            <a:off x="0" y="6615849"/>
            <a:ext cx="12191999" cy="24215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>
                <a:solidFill>
                  <a:schemeClr val="bg1"/>
                </a:solidFill>
              </a:rPr>
              <a:t>© 2024  YASH Technologies | www.YASH.com | Confidential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8A970D-D99B-407F-95E4-EF148D6A0E0A}"/>
              </a:ext>
            </a:extLst>
          </p:cNvPr>
          <p:cNvGrpSpPr/>
          <p:nvPr userDrawn="1"/>
        </p:nvGrpSpPr>
        <p:grpSpPr>
          <a:xfrm>
            <a:off x="110232" y="74235"/>
            <a:ext cx="1430290" cy="803918"/>
            <a:chOff x="136979" y="99561"/>
            <a:chExt cx="1249795" cy="702468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923B6B8-682C-4135-8D7A-A1D4E6970D6A}"/>
                </a:ext>
              </a:extLst>
            </p:cNvPr>
            <p:cNvSpPr/>
            <p:nvPr userDrawn="1"/>
          </p:nvSpPr>
          <p:spPr>
            <a:xfrm>
              <a:off x="136979" y="99561"/>
              <a:ext cx="1249795" cy="702468"/>
            </a:xfrm>
            <a:prstGeom prst="roundRect">
              <a:avLst>
                <a:gd name="adj" fmla="val 10226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92B49611-F804-4F9D-B9A7-DCD41C795C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2868" y="148454"/>
              <a:ext cx="1024948" cy="6107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2576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0F79C3-E915-464A-83BE-0940D0C59F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34782" y="4191693"/>
            <a:ext cx="5711687" cy="2170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22E9DB-0683-437D-A69A-1A7C991BD9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14461" y="2182440"/>
            <a:ext cx="5632008" cy="1897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6A1024-B674-58B2-8306-003B8AAB6E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192" y="2974422"/>
            <a:ext cx="1912269" cy="4322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7FCD59-2CCC-8EB0-D9B2-07DCB219717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58326" y="882182"/>
            <a:ext cx="7891376" cy="44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22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070108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3EDDC83-081A-45B5-A585-7F4B936CB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30277" y="1129365"/>
            <a:ext cx="10331450" cy="51374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949DBC-18CD-41BF-A01D-CC537F7E01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1600" y="6609480"/>
            <a:ext cx="489890" cy="227623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defTabSz="914309">
              <a:defRPr/>
            </a:pPr>
            <a:fld id="{2BEC9246-F761-4355-82D2-5FA7F6E9773D}" type="slidenum">
              <a:rPr lang="en-US" smtClean="0">
                <a:solidFill>
                  <a:srgbClr val="4472C4">
                    <a:lumMod val="50000"/>
                  </a:srgbClr>
                </a:solidFill>
              </a:rPr>
              <a:pPr defTabSz="914309">
                <a:defRPr/>
              </a:pPr>
              <a:t>‹#›</a:t>
            </a:fld>
            <a:endParaRPr lang="en-US">
              <a:solidFill>
                <a:srgbClr val="4472C4">
                  <a:lumMod val="50000"/>
                </a:srgbClr>
              </a:solidFill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390FE2A2-E79F-40BA-86E7-4E48C338C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0337" y="39140"/>
            <a:ext cx="7812738" cy="755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069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3EDDC83-081A-45B5-A585-7F4B936CB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30275" y="1129365"/>
            <a:ext cx="10331451" cy="51374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FA521028-87F6-4C82-8AB2-015DECD95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0337" y="39142"/>
            <a:ext cx="10096064" cy="841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1707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6D030-2016-415E-B6F2-0242F67E0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990" y="191087"/>
            <a:ext cx="5414010" cy="374967"/>
          </a:xfrm>
        </p:spPr>
        <p:txBody>
          <a:bodyPr anchor="t"/>
          <a:lstStyle>
            <a:lvl1pPr algn="l">
              <a:defRPr sz="2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252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8574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6" r:id="rId4"/>
    <p:sldLayoutId id="2147483769" r:id="rId5"/>
    <p:sldLayoutId id="2147483770" r:id="rId6"/>
    <p:sldLayoutId id="2147483771" r:id="rId7"/>
    <p:sldLayoutId id="214748377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jpe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4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28D9E87-B0F1-4D16-AB98-EE6F585EF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00" y="423514"/>
            <a:ext cx="9309101" cy="619318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372E1F-2FB7-4F6A-B399-AF3A087E81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noFill/>
        </p:spPr>
        <p:txBody>
          <a:bodyPr/>
          <a:lstStyle/>
          <a:p>
            <a:r>
              <a:rPr lang="en-US" dirty="0"/>
              <a:t>TOC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F7B96C9-9792-4551-8060-81D8D44E4400}"/>
              </a:ext>
            </a:extLst>
          </p:cNvPr>
          <p:cNvSpPr/>
          <p:nvPr/>
        </p:nvSpPr>
        <p:spPr>
          <a:xfrm>
            <a:off x="-1" y="423514"/>
            <a:ext cx="12192001" cy="6193185"/>
          </a:xfrm>
          <a:prstGeom prst="rect">
            <a:avLst/>
          </a:prstGeom>
          <a:gradFill flip="none" rotWithShape="1">
            <a:gsLst>
              <a:gs pos="51000">
                <a:srgbClr val="F0F3F6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ABFEFE6-FB40-7041-F443-B4D016C58688}"/>
              </a:ext>
            </a:extLst>
          </p:cNvPr>
          <p:cNvGrpSpPr/>
          <p:nvPr/>
        </p:nvGrpSpPr>
        <p:grpSpPr>
          <a:xfrm>
            <a:off x="1044731" y="1573116"/>
            <a:ext cx="3932383" cy="771525"/>
            <a:chOff x="634832" y="1131688"/>
            <a:chExt cx="3932383" cy="771525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CFF9913-308C-498E-876D-DF6FE2E5BB68}"/>
                </a:ext>
              </a:extLst>
            </p:cNvPr>
            <p:cNvSpPr/>
            <p:nvPr/>
          </p:nvSpPr>
          <p:spPr>
            <a:xfrm>
              <a:off x="634832" y="1183599"/>
              <a:ext cx="657225" cy="390525"/>
            </a:xfrm>
            <a:custGeom>
              <a:avLst/>
              <a:gdLst>
                <a:gd name="connsiteX0" fmla="*/ 7144 w 657225"/>
                <a:gd name="connsiteY0" fmla="*/ 383858 h 390525"/>
                <a:gd name="connsiteX1" fmla="*/ 7144 w 657225"/>
                <a:gd name="connsiteY1" fmla="*/ 35719 h 390525"/>
                <a:gd name="connsiteX2" fmla="*/ 35719 w 657225"/>
                <a:gd name="connsiteY2" fmla="*/ 7144 h 390525"/>
                <a:gd name="connsiteX3" fmla="*/ 654082 w 657225"/>
                <a:gd name="connsiteY3" fmla="*/ 7144 h 390525"/>
                <a:gd name="connsiteX4" fmla="*/ 543306 w 657225"/>
                <a:gd name="connsiteY4" fmla="*/ 185261 h 390525"/>
                <a:gd name="connsiteX5" fmla="*/ 654082 w 657225"/>
                <a:gd name="connsiteY5" fmla="*/ 363284 h 390525"/>
                <a:gd name="connsiteX6" fmla="*/ 36957 w 657225"/>
                <a:gd name="connsiteY6" fmla="*/ 363284 h 390525"/>
                <a:gd name="connsiteX7" fmla="*/ 7144 w 657225"/>
                <a:gd name="connsiteY7" fmla="*/ 38385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7225" h="390525">
                  <a:moveTo>
                    <a:pt x="7144" y="383858"/>
                  </a:moveTo>
                  <a:lnTo>
                    <a:pt x="7144" y="35719"/>
                  </a:lnTo>
                  <a:cubicBezTo>
                    <a:pt x="7144" y="19937"/>
                    <a:pt x="19937" y="7144"/>
                    <a:pt x="35719" y="7144"/>
                  </a:cubicBezTo>
                  <a:lnTo>
                    <a:pt x="654082" y="7144"/>
                  </a:lnTo>
                  <a:lnTo>
                    <a:pt x="543306" y="185261"/>
                  </a:lnTo>
                  <a:lnTo>
                    <a:pt x="654082" y="363284"/>
                  </a:lnTo>
                  <a:lnTo>
                    <a:pt x="36957" y="363284"/>
                  </a:lnTo>
                  <a:cubicBezTo>
                    <a:pt x="23811" y="363600"/>
                    <a:pt x="12104" y="371680"/>
                    <a:pt x="7144" y="38385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400"/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4E65C7E4-BAB1-42C8-A318-1B82DDB5A0C6}"/>
                </a:ext>
              </a:extLst>
            </p:cNvPr>
            <p:cNvSpPr/>
            <p:nvPr/>
          </p:nvSpPr>
          <p:spPr>
            <a:xfrm>
              <a:off x="761991" y="1131688"/>
              <a:ext cx="3805224" cy="771525"/>
            </a:xfrm>
            <a:prstGeom prst="roundRect">
              <a:avLst/>
            </a:prstGeom>
            <a:solidFill>
              <a:srgbClr val="FFFFFF"/>
            </a:solidFill>
            <a:ln w="9525" cap="flat">
              <a:noFill/>
              <a:prstDash val="solid"/>
              <a:miter/>
            </a:ln>
            <a:effectLst>
              <a:outerShdw blurRad="1016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900000" rtlCol="0" anchor="ctr"/>
            <a:lstStyle/>
            <a:p>
              <a:r>
                <a:rPr lang="en-IN" sz="1400" b="1" dirty="0"/>
                <a:t>Mutex</a:t>
              </a: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D501A58-D813-4128-9FDA-1138F2B920BC}"/>
                </a:ext>
              </a:extLst>
            </p:cNvPr>
            <p:cNvSpPr/>
            <p:nvPr/>
          </p:nvSpPr>
          <p:spPr>
            <a:xfrm>
              <a:off x="634832" y="1211412"/>
              <a:ext cx="1009650" cy="590550"/>
            </a:xfrm>
            <a:custGeom>
              <a:avLst/>
              <a:gdLst>
                <a:gd name="connsiteX0" fmla="*/ 7144 w 1009650"/>
                <a:gd name="connsiteY0" fmla="*/ 7144 h 590550"/>
                <a:gd name="connsiteX1" fmla="*/ 7144 w 1009650"/>
                <a:gd name="connsiteY1" fmla="*/ 542449 h 590550"/>
                <a:gd name="connsiteX2" fmla="*/ 51340 w 1009650"/>
                <a:gd name="connsiteY2" fmla="*/ 586645 h 590550"/>
                <a:gd name="connsiteX3" fmla="*/ 1003840 w 1009650"/>
                <a:gd name="connsiteY3" fmla="*/ 586645 h 590550"/>
                <a:gd name="connsiteX4" fmla="*/ 833152 w 1009650"/>
                <a:gd name="connsiteY4" fmla="*/ 312515 h 590550"/>
                <a:gd name="connsiteX5" fmla="*/ 1003840 w 1009650"/>
                <a:gd name="connsiteY5" fmla="*/ 38291 h 590550"/>
                <a:gd name="connsiteX6" fmla="*/ 53054 w 1009650"/>
                <a:gd name="connsiteY6" fmla="*/ 38291 h 590550"/>
                <a:gd name="connsiteX7" fmla="*/ 7144 w 1009650"/>
                <a:gd name="connsiteY7" fmla="*/ 714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9650" h="590550">
                  <a:moveTo>
                    <a:pt x="7144" y="7144"/>
                  </a:moveTo>
                  <a:lnTo>
                    <a:pt x="7144" y="542449"/>
                  </a:lnTo>
                  <a:cubicBezTo>
                    <a:pt x="7144" y="566858"/>
                    <a:pt x="26931" y="586645"/>
                    <a:pt x="51340" y="586645"/>
                  </a:cubicBezTo>
                  <a:lnTo>
                    <a:pt x="1003840" y="586645"/>
                  </a:lnTo>
                  <a:lnTo>
                    <a:pt x="833152" y="312515"/>
                  </a:lnTo>
                  <a:lnTo>
                    <a:pt x="1003840" y="38291"/>
                  </a:lnTo>
                  <a:lnTo>
                    <a:pt x="53054" y="38291"/>
                  </a:lnTo>
                  <a:cubicBezTo>
                    <a:pt x="26956" y="35719"/>
                    <a:pt x="12573" y="21812"/>
                    <a:pt x="7144" y="7144"/>
                  </a:cubicBezTo>
                  <a:close/>
                </a:path>
              </a:pathLst>
            </a:custGeom>
            <a:solidFill>
              <a:srgbClr val="2A59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400"/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2F81DBE0-8320-42AB-85DB-E321006E9C92}"/>
                </a:ext>
              </a:extLst>
            </p:cNvPr>
            <p:cNvGrpSpPr/>
            <p:nvPr/>
          </p:nvGrpSpPr>
          <p:grpSpPr>
            <a:xfrm>
              <a:off x="906606" y="1337079"/>
              <a:ext cx="387209" cy="339217"/>
              <a:chOff x="6808788" y="2644775"/>
              <a:chExt cx="603251" cy="573088"/>
            </a:xfrm>
            <a:solidFill>
              <a:schemeClr val="bg1"/>
            </a:solidFill>
          </p:grpSpPr>
          <p:sp>
            <p:nvSpPr>
              <p:cNvPr id="80" name="Freeform 96">
                <a:extLst>
                  <a:ext uri="{FF2B5EF4-FFF2-40B4-BE49-F238E27FC236}">
                    <a16:creationId xmlns:a16="http://schemas.microsoft.com/office/drawing/2014/main" id="{C633FF1C-C998-4865-B741-D492182F30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97713" y="2865438"/>
                <a:ext cx="257175" cy="19050"/>
              </a:xfrm>
              <a:custGeom>
                <a:avLst/>
                <a:gdLst>
                  <a:gd name="T0" fmla="*/ 39 w 41"/>
                  <a:gd name="T1" fmla="*/ 0 h 3"/>
                  <a:gd name="T2" fmla="*/ 1 w 41"/>
                  <a:gd name="T3" fmla="*/ 0 h 3"/>
                  <a:gd name="T4" fmla="*/ 0 w 41"/>
                  <a:gd name="T5" fmla="*/ 2 h 3"/>
                  <a:gd name="T6" fmla="*/ 1 w 41"/>
                  <a:gd name="T7" fmla="*/ 3 h 3"/>
                  <a:gd name="T8" fmla="*/ 39 w 41"/>
                  <a:gd name="T9" fmla="*/ 3 h 3"/>
                  <a:gd name="T10" fmla="*/ 41 w 41"/>
                  <a:gd name="T11" fmla="*/ 2 h 3"/>
                  <a:gd name="T12" fmla="*/ 39 w 41"/>
                  <a:gd name="T13" fmla="*/ 0 h 3"/>
                  <a:gd name="T14" fmla="*/ 39 w 41"/>
                  <a:gd name="T15" fmla="*/ 0 h 3"/>
                  <a:gd name="T16" fmla="*/ 39 w 41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">
                    <a:moveTo>
                      <a:pt x="39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40" y="3"/>
                      <a:pt x="41" y="3"/>
                      <a:pt x="41" y="2"/>
                    </a:cubicBezTo>
                    <a:cubicBezTo>
                      <a:pt x="41" y="1"/>
                      <a:pt x="40" y="0"/>
                      <a:pt x="39" y="0"/>
                    </a:cubicBezTo>
                    <a:close/>
                    <a:moveTo>
                      <a:pt x="39" y="0"/>
                    </a:moveTo>
                    <a:cubicBezTo>
                      <a:pt x="39" y="0"/>
                      <a:pt x="39" y="0"/>
                      <a:pt x="3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41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" name="Freeform 97">
                <a:extLst>
                  <a:ext uri="{FF2B5EF4-FFF2-40B4-BE49-F238E27FC236}">
                    <a16:creationId xmlns:a16="http://schemas.microsoft.com/office/drawing/2014/main" id="{526199A4-4A5F-492E-A22C-A7D1CD43D0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97713" y="2916238"/>
                <a:ext cx="257175" cy="19050"/>
              </a:xfrm>
              <a:custGeom>
                <a:avLst/>
                <a:gdLst>
                  <a:gd name="T0" fmla="*/ 41 w 41"/>
                  <a:gd name="T1" fmla="*/ 2 h 3"/>
                  <a:gd name="T2" fmla="*/ 39 w 41"/>
                  <a:gd name="T3" fmla="*/ 0 h 3"/>
                  <a:gd name="T4" fmla="*/ 1 w 41"/>
                  <a:gd name="T5" fmla="*/ 0 h 3"/>
                  <a:gd name="T6" fmla="*/ 0 w 41"/>
                  <a:gd name="T7" fmla="*/ 2 h 3"/>
                  <a:gd name="T8" fmla="*/ 1 w 41"/>
                  <a:gd name="T9" fmla="*/ 3 h 3"/>
                  <a:gd name="T10" fmla="*/ 39 w 41"/>
                  <a:gd name="T11" fmla="*/ 3 h 3"/>
                  <a:gd name="T12" fmla="*/ 41 w 41"/>
                  <a:gd name="T13" fmla="*/ 2 h 3"/>
                  <a:gd name="T14" fmla="*/ 41 w 41"/>
                  <a:gd name="T15" fmla="*/ 2 h 3"/>
                  <a:gd name="T16" fmla="*/ 41 w 41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">
                    <a:moveTo>
                      <a:pt x="41" y="2"/>
                    </a:moveTo>
                    <a:cubicBezTo>
                      <a:pt x="41" y="1"/>
                      <a:pt x="40" y="0"/>
                      <a:pt x="39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40" y="3"/>
                      <a:pt x="41" y="3"/>
                      <a:pt x="41" y="2"/>
                    </a:cubicBezTo>
                    <a:close/>
                    <a:moveTo>
                      <a:pt x="41" y="2"/>
                    </a:moveTo>
                    <a:cubicBezTo>
                      <a:pt x="41" y="2"/>
                      <a:pt x="41" y="2"/>
                      <a:pt x="41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41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" name="Freeform 98">
                <a:extLst>
                  <a:ext uri="{FF2B5EF4-FFF2-40B4-BE49-F238E27FC236}">
                    <a16:creationId xmlns:a16="http://schemas.microsoft.com/office/drawing/2014/main" id="{39C891CD-6D61-4EEA-89C1-B195ECF018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97713" y="2965450"/>
                <a:ext cx="157163" cy="19050"/>
              </a:xfrm>
              <a:custGeom>
                <a:avLst/>
                <a:gdLst>
                  <a:gd name="T0" fmla="*/ 1 w 25"/>
                  <a:gd name="T1" fmla="*/ 0 h 3"/>
                  <a:gd name="T2" fmla="*/ 0 w 25"/>
                  <a:gd name="T3" fmla="*/ 1 h 3"/>
                  <a:gd name="T4" fmla="*/ 1 w 25"/>
                  <a:gd name="T5" fmla="*/ 3 h 3"/>
                  <a:gd name="T6" fmla="*/ 24 w 25"/>
                  <a:gd name="T7" fmla="*/ 3 h 3"/>
                  <a:gd name="T8" fmla="*/ 25 w 25"/>
                  <a:gd name="T9" fmla="*/ 1 h 3"/>
                  <a:gd name="T10" fmla="*/ 24 w 25"/>
                  <a:gd name="T11" fmla="*/ 0 h 3"/>
                  <a:gd name="T12" fmla="*/ 1 w 25"/>
                  <a:gd name="T13" fmla="*/ 0 h 3"/>
                  <a:gd name="T14" fmla="*/ 1 w 25"/>
                  <a:gd name="T15" fmla="*/ 0 h 3"/>
                  <a:gd name="T16" fmla="*/ 1 w 25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5" y="3"/>
                      <a:pt x="25" y="2"/>
                      <a:pt x="25" y="1"/>
                    </a:cubicBezTo>
                    <a:cubicBezTo>
                      <a:pt x="25" y="1"/>
                      <a:pt x="25" y="0"/>
                      <a:pt x="24" y="0"/>
                    </a:cubicBezTo>
                    <a:lnTo>
                      <a:pt x="1" y="0"/>
                    </a:ln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41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" name="Freeform 99">
                <a:extLst>
                  <a:ext uri="{FF2B5EF4-FFF2-40B4-BE49-F238E27FC236}">
                    <a16:creationId xmlns:a16="http://schemas.microsoft.com/office/drawing/2014/main" id="{9C2B4A55-1415-407E-80AC-44B675F47A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46888" y="2720975"/>
                <a:ext cx="49213" cy="55563"/>
              </a:xfrm>
              <a:custGeom>
                <a:avLst/>
                <a:gdLst>
                  <a:gd name="T0" fmla="*/ 1 w 8"/>
                  <a:gd name="T1" fmla="*/ 8 h 9"/>
                  <a:gd name="T2" fmla="*/ 4 w 8"/>
                  <a:gd name="T3" fmla="*/ 7 h 9"/>
                  <a:gd name="T4" fmla="*/ 4 w 8"/>
                  <a:gd name="T5" fmla="*/ 7 h 9"/>
                  <a:gd name="T6" fmla="*/ 6 w 8"/>
                  <a:gd name="T7" fmla="*/ 4 h 9"/>
                  <a:gd name="T8" fmla="*/ 8 w 8"/>
                  <a:gd name="T9" fmla="*/ 4 h 9"/>
                  <a:gd name="T10" fmla="*/ 6 w 8"/>
                  <a:gd name="T11" fmla="*/ 0 h 9"/>
                  <a:gd name="T12" fmla="*/ 0 w 8"/>
                  <a:gd name="T13" fmla="*/ 7 h 9"/>
                  <a:gd name="T14" fmla="*/ 0 w 8"/>
                  <a:gd name="T15" fmla="*/ 9 h 9"/>
                  <a:gd name="T16" fmla="*/ 0 w 8"/>
                  <a:gd name="T17" fmla="*/ 9 h 9"/>
                  <a:gd name="T18" fmla="*/ 1 w 8"/>
                  <a:gd name="T19" fmla="*/ 8 h 9"/>
                  <a:gd name="T20" fmla="*/ 1 w 8"/>
                  <a:gd name="T21" fmla="*/ 8 h 9"/>
                  <a:gd name="T22" fmla="*/ 1 w 8"/>
                  <a:gd name="T23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9">
                    <a:moveTo>
                      <a:pt x="1" y="8"/>
                    </a:moveTo>
                    <a:cubicBezTo>
                      <a:pt x="1" y="8"/>
                      <a:pt x="2" y="8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5" y="4"/>
                      <a:pt x="6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3"/>
                      <a:pt x="6" y="2"/>
                      <a:pt x="6" y="0"/>
                    </a:cubicBezTo>
                    <a:cubicBezTo>
                      <a:pt x="2" y="0"/>
                      <a:pt x="0" y="3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1" y="8"/>
                      <a:pt x="1" y="8"/>
                    </a:cubicBezTo>
                    <a:close/>
                    <a:moveTo>
                      <a:pt x="1" y="8"/>
                    </a:moveTo>
                    <a:cubicBezTo>
                      <a:pt x="1" y="8"/>
                      <a:pt x="1" y="8"/>
                      <a:pt x="1" y="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41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" name="Freeform 100">
                <a:extLst>
                  <a:ext uri="{FF2B5EF4-FFF2-40B4-BE49-F238E27FC236}">
                    <a16:creationId xmlns:a16="http://schemas.microsoft.com/office/drawing/2014/main" id="{D8385C17-7457-4518-BC65-B0DFBA8AEE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10401" y="2720975"/>
                <a:ext cx="401638" cy="371475"/>
              </a:xfrm>
              <a:custGeom>
                <a:avLst/>
                <a:gdLst>
                  <a:gd name="T0" fmla="*/ 57 w 64"/>
                  <a:gd name="T1" fmla="*/ 0 h 59"/>
                  <a:gd name="T2" fmla="*/ 2 w 64"/>
                  <a:gd name="T3" fmla="*/ 0 h 59"/>
                  <a:gd name="T4" fmla="*/ 0 w 64"/>
                  <a:gd name="T5" fmla="*/ 4 h 59"/>
                  <a:gd name="T6" fmla="*/ 57 w 64"/>
                  <a:gd name="T7" fmla="*/ 4 h 59"/>
                  <a:gd name="T8" fmla="*/ 60 w 64"/>
                  <a:gd name="T9" fmla="*/ 7 h 59"/>
                  <a:gd name="T10" fmla="*/ 60 w 64"/>
                  <a:gd name="T11" fmla="*/ 53 h 59"/>
                  <a:gd name="T12" fmla="*/ 57 w 64"/>
                  <a:gd name="T13" fmla="*/ 55 h 59"/>
                  <a:gd name="T14" fmla="*/ 4 w 64"/>
                  <a:gd name="T15" fmla="*/ 55 h 59"/>
                  <a:gd name="T16" fmla="*/ 5 w 64"/>
                  <a:gd name="T17" fmla="*/ 59 h 59"/>
                  <a:gd name="T18" fmla="*/ 57 w 64"/>
                  <a:gd name="T19" fmla="*/ 59 h 59"/>
                  <a:gd name="T20" fmla="*/ 64 w 64"/>
                  <a:gd name="T21" fmla="*/ 53 h 59"/>
                  <a:gd name="T22" fmla="*/ 64 w 64"/>
                  <a:gd name="T23" fmla="*/ 7 h 59"/>
                  <a:gd name="T24" fmla="*/ 57 w 64"/>
                  <a:gd name="T25" fmla="*/ 0 h 59"/>
                  <a:gd name="T26" fmla="*/ 57 w 64"/>
                  <a:gd name="T27" fmla="*/ 0 h 59"/>
                  <a:gd name="T28" fmla="*/ 57 w 64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59">
                    <a:moveTo>
                      <a:pt x="57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2"/>
                      <a:pt x="1" y="3"/>
                      <a:pt x="0" y="4"/>
                    </a:cubicBezTo>
                    <a:cubicBezTo>
                      <a:pt x="57" y="4"/>
                      <a:pt x="57" y="4"/>
                      <a:pt x="57" y="4"/>
                    </a:cubicBezTo>
                    <a:cubicBezTo>
                      <a:pt x="59" y="4"/>
                      <a:pt x="60" y="5"/>
                      <a:pt x="60" y="7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60" y="54"/>
                      <a:pt x="59" y="55"/>
                      <a:pt x="57" y="55"/>
                    </a:cubicBezTo>
                    <a:cubicBezTo>
                      <a:pt x="4" y="55"/>
                      <a:pt x="4" y="55"/>
                      <a:pt x="4" y="55"/>
                    </a:cubicBezTo>
                    <a:cubicBezTo>
                      <a:pt x="5" y="59"/>
                      <a:pt x="5" y="59"/>
                      <a:pt x="5" y="59"/>
                    </a:cubicBezTo>
                    <a:cubicBezTo>
                      <a:pt x="57" y="59"/>
                      <a:pt x="57" y="59"/>
                      <a:pt x="57" y="59"/>
                    </a:cubicBezTo>
                    <a:cubicBezTo>
                      <a:pt x="61" y="59"/>
                      <a:pt x="64" y="56"/>
                      <a:pt x="64" y="53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3"/>
                      <a:pt x="61" y="0"/>
                      <a:pt x="57" y="0"/>
                    </a:cubicBezTo>
                    <a:close/>
                    <a:moveTo>
                      <a:pt x="57" y="0"/>
                    </a:moveTo>
                    <a:cubicBezTo>
                      <a:pt x="57" y="0"/>
                      <a:pt x="57" y="0"/>
                      <a:pt x="5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41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" name="Freeform 101">
                <a:extLst>
                  <a:ext uri="{FF2B5EF4-FFF2-40B4-BE49-F238E27FC236}">
                    <a16:creationId xmlns:a16="http://schemas.microsoft.com/office/drawing/2014/main" id="{DBA616EB-3A12-40DE-8ABF-E1A7157E6E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46888" y="2971800"/>
                <a:ext cx="25400" cy="114300"/>
              </a:xfrm>
              <a:custGeom>
                <a:avLst/>
                <a:gdLst>
                  <a:gd name="T0" fmla="*/ 0 w 4"/>
                  <a:gd name="T1" fmla="*/ 5 h 18"/>
                  <a:gd name="T2" fmla="*/ 0 w 4"/>
                  <a:gd name="T3" fmla="*/ 13 h 18"/>
                  <a:gd name="T4" fmla="*/ 3 w 4"/>
                  <a:gd name="T5" fmla="*/ 18 h 18"/>
                  <a:gd name="T6" fmla="*/ 4 w 4"/>
                  <a:gd name="T7" fmla="*/ 8 h 18"/>
                  <a:gd name="T8" fmla="*/ 4 w 4"/>
                  <a:gd name="T9" fmla="*/ 0 h 18"/>
                  <a:gd name="T10" fmla="*/ 4 w 4"/>
                  <a:gd name="T11" fmla="*/ 0 h 18"/>
                  <a:gd name="T12" fmla="*/ 0 w 4"/>
                  <a:gd name="T13" fmla="*/ 5 h 18"/>
                  <a:gd name="T14" fmla="*/ 0 w 4"/>
                  <a:gd name="T15" fmla="*/ 5 h 18"/>
                  <a:gd name="T16" fmla="*/ 0 w 4"/>
                  <a:gd name="T17" fmla="*/ 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8">
                    <a:moveTo>
                      <a:pt x="0" y="5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5"/>
                      <a:pt x="1" y="17"/>
                      <a:pt x="3" y="1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2"/>
                      <a:pt x="1" y="4"/>
                      <a:pt x="0" y="5"/>
                    </a:cubicBezTo>
                    <a:close/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41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" name="Freeform 102">
                <a:extLst>
                  <a:ext uri="{FF2B5EF4-FFF2-40B4-BE49-F238E27FC236}">
                    <a16:creationId xmlns:a16="http://schemas.microsoft.com/office/drawing/2014/main" id="{CD3689B5-531D-484D-BB04-13A1F6C9A5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96101" y="2644775"/>
                <a:ext cx="114300" cy="119063"/>
              </a:xfrm>
              <a:custGeom>
                <a:avLst/>
                <a:gdLst>
                  <a:gd name="T0" fmla="*/ 9 w 18"/>
                  <a:gd name="T1" fmla="*/ 19 h 19"/>
                  <a:gd name="T2" fmla="*/ 18 w 18"/>
                  <a:gd name="T3" fmla="*/ 9 h 19"/>
                  <a:gd name="T4" fmla="*/ 9 w 18"/>
                  <a:gd name="T5" fmla="*/ 0 h 19"/>
                  <a:gd name="T6" fmla="*/ 0 w 18"/>
                  <a:gd name="T7" fmla="*/ 9 h 19"/>
                  <a:gd name="T8" fmla="*/ 9 w 18"/>
                  <a:gd name="T9" fmla="*/ 19 h 19"/>
                  <a:gd name="T10" fmla="*/ 9 w 18"/>
                  <a:gd name="T11" fmla="*/ 19 h 19"/>
                  <a:gd name="T12" fmla="*/ 9 w 18"/>
                  <a:gd name="T13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19">
                    <a:moveTo>
                      <a:pt x="9" y="19"/>
                    </a:moveTo>
                    <a:cubicBezTo>
                      <a:pt x="14" y="19"/>
                      <a:pt x="18" y="14"/>
                      <a:pt x="18" y="9"/>
                    </a:cubicBezTo>
                    <a:cubicBezTo>
                      <a:pt x="18" y="4"/>
                      <a:pt x="14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9"/>
                      <a:pt x="9" y="19"/>
                    </a:cubicBezTo>
                    <a:close/>
                    <a:moveTo>
                      <a:pt x="9" y="19"/>
                    </a:moveTo>
                    <a:cubicBezTo>
                      <a:pt x="9" y="19"/>
                      <a:pt x="9" y="19"/>
                      <a:pt x="9" y="1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41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7" name="Freeform 103">
                <a:extLst>
                  <a:ext uri="{FF2B5EF4-FFF2-40B4-BE49-F238E27FC236}">
                    <a16:creationId xmlns:a16="http://schemas.microsoft.com/office/drawing/2014/main" id="{6DE6ABA5-2DE3-4142-BB95-83E16C06BC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8788" y="2770188"/>
                <a:ext cx="358775" cy="447675"/>
              </a:xfrm>
              <a:custGeom>
                <a:avLst/>
                <a:gdLst>
                  <a:gd name="T0" fmla="*/ 35 w 57"/>
                  <a:gd name="T1" fmla="*/ 9 h 71"/>
                  <a:gd name="T2" fmla="*/ 37 w 57"/>
                  <a:gd name="T3" fmla="*/ 10 h 71"/>
                  <a:gd name="T4" fmla="*/ 53 w 57"/>
                  <a:gd name="T5" fmla="*/ 10 h 71"/>
                  <a:gd name="T6" fmla="*/ 57 w 57"/>
                  <a:gd name="T7" fmla="*/ 6 h 71"/>
                  <a:gd name="T8" fmla="*/ 53 w 57"/>
                  <a:gd name="T9" fmla="*/ 3 h 71"/>
                  <a:gd name="T10" fmla="*/ 37 w 57"/>
                  <a:gd name="T11" fmla="*/ 3 h 71"/>
                  <a:gd name="T12" fmla="*/ 24 w 57"/>
                  <a:gd name="T13" fmla="*/ 0 h 71"/>
                  <a:gd name="T14" fmla="*/ 23 w 57"/>
                  <a:gd name="T15" fmla="*/ 2 h 71"/>
                  <a:gd name="T16" fmla="*/ 23 w 57"/>
                  <a:gd name="T17" fmla="*/ 2 h 71"/>
                  <a:gd name="T18" fmla="*/ 26 w 57"/>
                  <a:gd name="T19" fmla="*/ 20 h 71"/>
                  <a:gd name="T20" fmla="*/ 23 w 57"/>
                  <a:gd name="T21" fmla="*/ 24 h 71"/>
                  <a:gd name="T22" fmla="*/ 20 w 57"/>
                  <a:gd name="T23" fmla="*/ 20 h 71"/>
                  <a:gd name="T24" fmla="*/ 22 w 57"/>
                  <a:gd name="T25" fmla="*/ 2 h 71"/>
                  <a:gd name="T26" fmla="*/ 22 w 57"/>
                  <a:gd name="T27" fmla="*/ 2 h 71"/>
                  <a:gd name="T28" fmla="*/ 22 w 57"/>
                  <a:gd name="T29" fmla="*/ 0 h 71"/>
                  <a:gd name="T30" fmla="*/ 8 w 57"/>
                  <a:gd name="T31" fmla="*/ 3 h 71"/>
                  <a:gd name="T32" fmla="*/ 8 w 57"/>
                  <a:gd name="T33" fmla="*/ 3 h 71"/>
                  <a:gd name="T34" fmla="*/ 7 w 57"/>
                  <a:gd name="T35" fmla="*/ 3 h 71"/>
                  <a:gd name="T36" fmla="*/ 6 w 57"/>
                  <a:gd name="T37" fmla="*/ 4 h 71"/>
                  <a:gd name="T38" fmla="*/ 6 w 57"/>
                  <a:gd name="T39" fmla="*/ 4 h 71"/>
                  <a:gd name="T40" fmla="*/ 6 w 57"/>
                  <a:gd name="T41" fmla="*/ 5 h 71"/>
                  <a:gd name="T42" fmla="*/ 6 w 57"/>
                  <a:gd name="T43" fmla="*/ 5 h 71"/>
                  <a:gd name="T44" fmla="*/ 0 w 57"/>
                  <a:gd name="T45" fmla="*/ 30 h 71"/>
                  <a:gd name="T46" fmla="*/ 3 w 57"/>
                  <a:gd name="T47" fmla="*/ 34 h 71"/>
                  <a:gd name="T48" fmla="*/ 3 w 57"/>
                  <a:gd name="T49" fmla="*/ 34 h 71"/>
                  <a:gd name="T50" fmla="*/ 7 w 57"/>
                  <a:gd name="T51" fmla="*/ 32 h 71"/>
                  <a:gd name="T52" fmla="*/ 12 w 57"/>
                  <a:gd name="T53" fmla="*/ 9 h 71"/>
                  <a:gd name="T54" fmla="*/ 13 w 57"/>
                  <a:gd name="T55" fmla="*/ 8 h 71"/>
                  <a:gd name="T56" fmla="*/ 13 w 57"/>
                  <a:gd name="T57" fmla="*/ 32 h 71"/>
                  <a:gd name="T58" fmla="*/ 10 w 57"/>
                  <a:gd name="T59" fmla="*/ 66 h 71"/>
                  <a:gd name="T60" fmla="*/ 14 w 57"/>
                  <a:gd name="T61" fmla="*/ 71 h 71"/>
                  <a:gd name="T62" fmla="*/ 15 w 57"/>
                  <a:gd name="T63" fmla="*/ 71 h 71"/>
                  <a:gd name="T64" fmla="*/ 19 w 57"/>
                  <a:gd name="T65" fmla="*/ 67 h 71"/>
                  <a:gd name="T66" fmla="*/ 21 w 57"/>
                  <a:gd name="T67" fmla="*/ 36 h 71"/>
                  <a:gd name="T68" fmla="*/ 23 w 57"/>
                  <a:gd name="T69" fmla="*/ 36 h 71"/>
                  <a:gd name="T70" fmla="*/ 24 w 57"/>
                  <a:gd name="T71" fmla="*/ 36 h 71"/>
                  <a:gd name="T72" fmla="*/ 27 w 57"/>
                  <a:gd name="T73" fmla="*/ 67 h 71"/>
                  <a:gd name="T74" fmla="*/ 31 w 57"/>
                  <a:gd name="T75" fmla="*/ 71 h 71"/>
                  <a:gd name="T76" fmla="*/ 31 w 57"/>
                  <a:gd name="T77" fmla="*/ 71 h 71"/>
                  <a:gd name="T78" fmla="*/ 35 w 57"/>
                  <a:gd name="T79" fmla="*/ 66 h 71"/>
                  <a:gd name="T80" fmla="*/ 32 w 57"/>
                  <a:gd name="T81" fmla="*/ 32 h 71"/>
                  <a:gd name="T82" fmla="*/ 32 w 57"/>
                  <a:gd name="T83" fmla="*/ 8 h 71"/>
                  <a:gd name="T84" fmla="*/ 35 w 57"/>
                  <a:gd name="T85" fmla="*/ 9 h 71"/>
                  <a:gd name="T86" fmla="*/ 35 w 57"/>
                  <a:gd name="T87" fmla="*/ 9 h 71"/>
                  <a:gd name="T88" fmla="*/ 35 w 57"/>
                  <a:gd name="T89" fmla="*/ 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7" h="71">
                    <a:moveTo>
                      <a:pt x="35" y="9"/>
                    </a:moveTo>
                    <a:cubicBezTo>
                      <a:pt x="36" y="9"/>
                      <a:pt x="36" y="10"/>
                      <a:pt x="37" y="10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55" y="10"/>
                      <a:pt x="57" y="8"/>
                      <a:pt x="57" y="6"/>
                    </a:cubicBezTo>
                    <a:cubicBezTo>
                      <a:pt x="57" y="4"/>
                      <a:pt x="55" y="3"/>
                      <a:pt x="53" y="3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5" y="2"/>
                      <a:pt x="30" y="0"/>
                      <a:pt x="24" y="0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5" y="0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4"/>
                      <a:pt x="7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2"/>
                      <a:pt x="1" y="34"/>
                      <a:pt x="3" y="34"/>
                    </a:cubicBezTo>
                    <a:cubicBezTo>
                      <a:pt x="3" y="34"/>
                      <a:pt x="3" y="34"/>
                      <a:pt x="3" y="34"/>
                    </a:cubicBezTo>
                    <a:cubicBezTo>
                      <a:pt x="5" y="34"/>
                      <a:pt x="6" y="33"/>
                      <a:pt x="7" y="32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13" y="9"/>
                      <a:pt x="13" y="8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68"/>
                      <a:pt x="12" y="70"/>
                      <a:pt x="14" y="71"/>
                    </a:cubicBezTo>
                    <a:cubicBezTo>
                      <a:pt x="14" y="71"/>
                      <a:pt x="14" y="71"/>
                      <a:pt x="15" y="71"/>
                    </a:cubicBezTo>
                    <a:cubicBezTo>
                      <a:pt x="17" y="71"/>
                      <a:pt x="18" y="69"/>
                      <a:pt x="19" y="67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2" y="36"/>
                      <a:pt x="22" y="36"/>
                      <a:pt x="23" y="36"/>
                    </a:cubicBezTo>
                    <a:cubicBezTo>
                      <a:pt x="23" y="36"/>
                      <a:pt x="24" y="36"/>
                      <a:pt x="24" y="36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7" y="69"/>
                      <a:pt x="29" y="71"/>
                      <a:pt x="31" y="71"/>
                    </a:cubicBezTo>
                    <a:cubicBezTo>
                      <a:pt x="31" y="71"/>
                      <a:pt x="31" y="71"/>
                      <a:pt x="31" y="71"/>
                    </a:cubicBezTo>
                    <a:cubicBezTo>
                      <a:pt x="34" y="70"/>
                      <a:pt x="35" y="68"/>
                      <a:pt x="35" y="66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4" y="9"/>
                      <a:pt x="35" y="9"/>
                      <a:pt x="35" y="9"/>
                    </a:cubicBezTo>
                    <a:close/>
                    <a:moveTo>
                      <a:pt x="35" y="9"/>
                    </a:moveTo>
                    <a:cubicBezTo>
                      <a:pt x="35" y="9"/>
                      <a:pt x="35" y="9"/>
                      <a:pt x="35" y="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41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C6FED6A-8B03-D029-99DF-44558EC26A81}"/>
              </a:ext>
            </a:extLst>
          </p:cNvPr>
          <p:cNvGrpSpPr/>
          <p:nvPr/>
        </p:nvGrpSpPr>
        <p:grpSpPr>
          <a:xfrm>
            <a:off x="1044731" y="3573362"/>
            <a:ext cx="3932383" cy="771525"/>
            <a:chOff x="634832" y="3179930"/>
            <a:chExt cx="3932383" cy="771525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E44F1F4-412E-4822-A644-9D76536581B2}"/>
                </a:ext>
              </a:extLst>
            </p:cNvPr>
            <p:cNvSpPr/>
            <p:nvPr/>
          </p:nvSpPr>
          <p:spPr>
            <a:xfrm>
              <a:off x="634832" y="3231841"/>
              <a:ext cx="657225" cy="390525"/>
            </a:xfrm>
            <a:custGeom>
              <a:avLst/>
              <a:gdLst>
                <a:gd name="connsiteX0" fmla="*/ 7144 w 657225"/>
                <a:gd name="connsiteY0" fmla="*/ 383858 h 390525"/>
                <a:gd name="connsiteX1" fmla="*/ 7144 w 657225"/>
                <a:gd name="connsiteY1" fmla="*/ 35719 h 390525"/>
                <a:gd name="connsiteX2" fmla="*/ 35719 w 657225"/>
                <a:gd name="connsiteY2" fmla="*/ 7144 h 390525"/>
                <a:gd name="connsiteX3" fmla="*/ 654082 w 657225"/>
                <a:gd name="connsiteY3" fmla="*/ 7144 h 390525"/>
                <a:gd name="connsiteX4" fmla="*/ 543306 w 657225"/>
                <a:gd name="connsiteY4" fmla="*/ 185261 h 390525"/>
                <a:gd name="connsiteX5" fmla="*/ 654082 w 657225"/>
                <a:gd name="connsiteY5" fmla="*/ 363284 h 390525"/>
                <a:gd name="connsiteX6" fmla="*/ 36957 w 657225"/>
                <a:gd name="connsiteY6" fmla="*/ 363284 h 390525"/>
                <a:gd name="connsiteX7" fmla="*/ 7144 w 657225"/>
                <a:gd name="connsiteY7" fmla="*/ 38385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7225" h="390525">
                  <a:moveTo>
                    <a:pt x="7144" y="383858"/>
                  </a:moveTo>
                  <a:lnTo>
                    <a:pt x="7144" y="35719"/>
                  </a:lnTo>
                  <a:cubicBezTo>
                    <a:pt x="7144" y="19937"/>
                    <a:pt x="19937" y="7144"/>
                    <a:pt x="35719" y="7144"/>
                  </a:cubicBezTo>
                  <a:lnTo>
                    <a:pt x="654082" y="7144"/>
                  </a:lnTo>
                  <a:lnTo>
                    <a:pt x="543306" y="185261"/>
                  </a:lnTo>
                  <a:lnTo>
                    <a:pt x="654082" y="363284"/>
                  </a:lnTo>
                  <a:lnTo>
                    <a:pt x="36957" y="363284"/>
                  </a:lnTo>
                  <a:cubicBezTo>
                    <a:pt x="23811" y="363600"/>
                    <a:pt x="12104" y="371680"/>
                    <a:pt x="7144" y="38385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400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6F435BD2-551D-4593-A99E-7594CFA1062A}"/>
                </a:ext>
              </a:extLst>
            </p:cNvPr>
            <p:cNvSpPr/>
            <p:nvPr/>
          </p:nvSpPr>
          <p:spPr>
            <a:xfrm>
              <a:off x="761991" y="3179930"/>
              <a:ext cx="3805224" cy="771525"/>
            </a:xfrm>
            <a:prstGeom prst="roundRect">
              <a:avLst/>
            </a:prstGeom>
            <a:solidFill>
              <a:srgbClr val="FFFFFF"/>
            </a:solidFill>
            <a:ln w="9525" cap="flat">
              <a:noFill/>
              <a:prstDash val="solid"/>
              <a:miter/>
            </a:ln>
            <a:effectLst>
              <a:outerShdw blurRad="1016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900000" rtlCol="0" anchor="ctr"/>
            <a:lstStyle/>
            <a:p>
              <a:r>
                <a:rPr lang="en-IN" sz="1400" b="1" dirty="0"/>
                <a:t>ManualResetEvent</a:t>
              </a: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AC24CAD-705E-4208-9D19-99AA08D9EFBF}"/>
                </a:ext>
              </a:extLst>
            </p:cNvPr>
            <p:cNvSpPr/>
            <p:nvPr/>
          </p:nvSpPr>
          <p:spPr>
            <a:xfrm>
              <a:off x="634832" y="3259654"/>
              <a:ext cx="1009650" cy="590550"/>
            </a:xfrm>
            <a:custGeom>
              <a:avLst/>
              <a:gdLst>
                <a:gd name="connsiteX0" fmla="*/ 7144 w 1009650"/>
                <a:gd name="connsiteY0" fmla="*/ 7144 h 590550"/>
                <a:gd name="connsiteX1" fmla="*/ 7144 w 1009650"/>
                <a:gd name="connsiteY1" fmla="*/ 542449 h 590550"/>
                <a:gd name="connsiteX2" fmla="*/ 51340 w 1009650"/>
                <a:gd name="connsiteY2" fmla="*/ 586645 h 590550"/>
                <a:gd name="connsiteX3" fmla="*/ 1003840 w 1009650"/>
                <a:gd name="connsiteY3" fmla="*/ 586645 h 590550"/>
                <a:gd name="connsiteX4" fmla="*/ 833152 w 1009650"/>
                <a:gd name="connsiteY4" fmla="*/ 312515 h 590550"/>
                <a:gd name="connsiteX5" fmla="*/ 1003840 w 1009650"/>
                <a:gd name="connsiteY5" fmla="*/ 38291 h 590550"/>
                <a:gd name="connsiteX6" fmla="*/ 53054 w 1009650"/>
                <a:gd name="connsiteY6" fmla="*/ 38291 h 590550"/>
                <a:gd name="connsiteX7" fmla="*/ 7144 w 1009650"/>
                <a:gd name="connsiteY7" fmla="*/ 714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9650" h="590550">
                  <a:moveTo>
                    <a:pt x="7144" y="7144"/>
                  </a:moveTo>
                  <a:lnTo>
                    <a:pt x="7144" y="542449"/>
                  </a:lnTo>
                  <a:cubicBezTo>
                    <a:pt x="7144" y="566858"/>
                    <a:pt x="26931" y="586645"/>
                    <a:pt x="51340" y="586645"/>
                  </a:cubicBezTo>
                  <a:lnTo>
                    <a:pt x="1003840" y="586645"/>
                  </a:lnTo>
                  <a:lnTo>
                    <a:pt x="833152" y="312515"/>
                  </a:lnTo>
                  <a:lnTo>
                    <a:pt x="1003840" y="38291"/>
                  </a:lnTo>
                  <a:lnTo>
                    <a:pt x="53054" y="38291"/>
                  </a:lnTo>
                  <a:cubicBezTo>
                    <a:pt x="26956" y="35719"/>
                    <a:pt x="12573" y="21812"/>
                    <a:pt x="7144" y="7144"/>
                  </a:cubicBezTo>
                  <a:close/>
                </a:path>
              </a:pathLst>
            </a:custGeom>
            <a:solidFill>
              <a:srgbClr val="2A59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400"/>
            </a:p>
          </p:txBody>
        </p:sp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id="{7472D48C-7079-47F8-A3DE-64EB8655A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4288" y="3362200"/>
              <a:ext cx="391845" cy="385459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D46A943-36E5-C608-1FBB-9F5AC43DFC4F}"/>
              </a:ext>
            </a:extLst>
          </p:cNvPr>
          <p:cNvGrpSpPr/>
          <p:nvPr/>
        </p:nvGrpSpPr>
        <p:grpSpPr>
          <a:xfrm>
            <a:off x="1044731" y="2573239"/>
            <a:ext cx="3932383" cy="771525"/>
            <a:chOff x="634832" y="2155809"/>
            <a:chExt cx="3932383" cy="771525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3F6E7916-360E-4348-A768-C24182C9C3B8}"/>
                </a:ext>
              </a:extLst>
            </p:cNvPr>
            <p:cNvSpPr/>
            <p:nvPr/>
          </p:nvSpPr>
          <p:spPr>
            <a:xfrm>
              <a:off x="634832" y="2207720"/>
              <a:ext cx="657225" cy="390525"/>
            </a:xfrm>
            <a:custGeom>
              <a:avLst/>
              <a:gdLst>
                <a:gd name="connsiteX0" fmla="*/ 7144 w 657225"/>
                <a:gd name="connsiteY0" fmla="*/ 383858 h 390525"/>
                <a:gd name="connsiteX1" fmla="*/ 7144 w 657225"/>
                <a:gd name="connsiteY1" fmla="*/ 35719 h 390525"/>
                <a:gd name="connsiteX2" fmla="*/ 35719 w 657225"/>
                <a:gd name="connsiteY2" fmla="*/ 7144 h 390525"/>
                <a:gd name="connsiteX3" fmla="*/ 654082 w 657225"/>
                <a:gd name="connsiteY3" fmla="*/ 7144 h 390525"/>
                <a:gd name="connsiteX4" fmla="*/ 543306 w 657225"/>
                <a:gd name="connsiteY4" fmla="*/ 185261 h 390525"/>
                <a:gd name="connsiteX5" fmla="*/ 654082 w 657225"/>
                <a:gd name="connsiteY5" fmla="*/ 363284 h 390525"/>
                <a:gd name="connsiteX6" fmla="*/ 36957 w 657225"/>
                <a:gd name="connsiteY6" fmla="*/ 363284 h 390525"/>
                <a:gd name="connsiteX7" fmla="*/ 7144 w 657225"/>
                <a:gd name="connsiteY7" fmla="*/ 38385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7225" h="390525">
                  <a:moveTo>
                    <a:pt x="7144" y="383858"/>
                  </a:moveTo>
                  <a:lnTo>
                    <a:pt x="7144" y="35719"/>
                  </a:lnTo>
                  <a:cubicBezTo>
                    <a:pt x="7144" y="19937"/>
                    <a:pt x="19937" y="7144"/>
                    <a:pt x="35719" y="7144"/>
                  </a:cubicBezTo>
                  <a:lnTo>
                    <a:pt x="654082" y="7144"/>
                  </a:lnTo>
                  <a:lnTo>
                    <a:pt x="543306" y="185261"/>
                  </a:lnTo>
                  <a:lnTo>
                    <a:pt x="654082" y="363284"/>
                  </a:lnTo>
                  <a:lnTo>
                    <a:pt x="36957" y="363284"/>
                  </a:lnTo>
                  <a:cubicBezTo>
                    <a:pt x="23811" y="363600"/>
                    <a:pt x="12104" y="371680"/>
                    <a:pt x="7144" y="38385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400"/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5AEF5495-E3C9-4E7C-B242-612272918C7E}"/>
                </a:ext>
              </a:extLst>
            </p:cNvPr>
            <p:cNvSpPr/>
            <p:nvPr/>
          </p:nvSpPr>
          <p:spPr>
            <a:xfrm>
              <a:off x="761991" y="2155809"/>
              <a:ext cx="3805224" cy="771525"/>
            </a:xfrm>
            <a:prstGeom prst="roundRect">
              <a:avLst/>
            </a:prstGeom>
            <a:solidFill>
              <a:srgbClr val="FFFFFF"/>
            </a:solidFill>
            <a:ln w="9525" cap="flat">
              <a:noFill/>
              <a:prstDash val="solid"/>
              <a:miter/>
            </a:ln>
            <a:effectLst>
              <a:outerShdw blurRad="1016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900000" rtlCol="0" anchor="ctr"/>
            <a:lstStyle/>
            <a:p>
              <a:r>
                <a:rPr lang="en-IN" sz="1400" b="1" dirty="0"/>
                <a:t>Semaphore</a:t>
              </a: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2DF40B2-2AA1-4503-84C2-2C7483A8704C}"/>
                </a:ext>
              </a:extLst>
            </p:cNvPr>
            <p:cNvSpPr/>
            <p:nvPr/>
          </p:nvSpPr>
          <p:spPr>
            <a:xfrm>
              <a:off x="634832" y="2235533"/>
              <a:ext cx="1009650" cy="590550"/>
            </a:xfrm>
            <a:custGeom>
              <a:avLst/>
              <a:gdLst>
                <a:gd name="connsiteX0" fmla="*/ 7144 w 1009650"/>
                <a:gd name="connsiteY0" fmla="*/ 7144 h 590550"/>
                <a:gd name="connsiteX1" fmla="*/ 7144 w 1009650"/>
                <a:gd name="connsiteY1" fmla="*/ 542449 h 590550"/>
                <a:gd name="connsiteX2" fmla="*/ 51340 w 1009650"/>
                <a:gd name="connsiteY2" fmla="*/ 586645 h 590550"/>
                <a:gd name="connsiteX3" fmla="*/ 1003840 w 1009650"/>
                <a:gd name="connsiteY3" fmla="*/ 586645 h 590550"/>
                <a:gd name="connsiteX4" fmla="*/ 833152 w 1009650"/>
                <a:gd name="connsiteY4" fmla="*/ 312515 h 590550"/>
                <a:gd name="connsiteX5" fmla="*/ 1003840 w 1009650"/>
                <a:gd name="connsiteY5" fmla="*/ 38291 h 590550"/>
                <a:gd name="connsiteX6" fmla="*/ 53054 w 1009650"/>
                <a:gd name="connsiteY6" fmla="*/ 38291 h 590550"/>
                <a:gd name="connsiteX7" fmla="*/ 7144 w 1009650"/>
                <a:gd name="connsiteY7" fmla="*/ 714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9650" h="590550">
                  <a:moveTo>
                    <a:pt x="7144" y="7144"/>
                  </a:moveTo>
                  <a:lnTo>
                    <a:pt x="7144" y="542449"/>
                  </a:lnTo>
                  <a:cubicBezTo>
                    <a:pt x="7144" y="566858"/>
                    <a:pt x="26931" y="586645"/>
                    <a:pt x="51340" y="586645"/>
                  </a:cubicBezTo>
                  <a:lnTo>
                    <a:pt x="1003840" y="586645"/>
                  </a:lnTo>
                  <a:lnTo>
                    <a:pt x="833152" y="312515"/>
                  </a:lnTo>
                  <a:lnTo>
                    <a:pt x="1003840" y="38291"/>
                  </a:lnTo>
                  <a:lnTo>
                    <a:pt x="53054" y="38291"/>
                  </a:lnTo>
                  <a:cubicBezTo>
                    <a:pt x="26956" y="35719"/>
                    <a:pt x="12573" y="21812"/>
                    <a:pt x="7144" y="7144"/>
                  </a:cubicBezTo>
                  <a:close/>
                </a:path>
              </a:pathLst>
            </a:custGeom>
            <a:solidFill>
              <a:srgbClr val="00A78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400"/>
            </a:p>
          </p:txBody>
        </p:sp>
        <p:pic>
          <p:nvPicPr>
            <p:cNvPr id="100" name="Picture 99" descr="https://cdn-icons-png.flaticon.com/512/3094/3094442.png">
              <a:extLst>
                <a:ext uri="{FF2B5EF4-FFF2-40B4-BE49-F238E27FC236}">
                  <a16:creationId xmlns:a16="http://schemas.microsoft.com/office/drawing/2014/main" id="{9AC28C26-D348-4937-808E-C78EDF4AF7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801" y="2341649"/>
              <a:ext cx="416818" cy="416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2CB0DE2-E7FC-9724-BF33-B1E86231E73F}"/>
              </a:ext>
            </a:extLst>
          </p:cNvPr>
          <p:cNvGrpSpPr/>
          <p:nvPr/>
        </p:nvGrpSpPr>
        <p:grpSpPr>
          <a:xfrm>
            <a:off x="1044731" y="4573485"/>
            <a:ext cx="3932383" cy="771525"/>
            <a:chOff x="634832" y="4105611"/>
            <a:chExt cx="3932383" cy="771525"/>
          </a:xfrm>
        </p:grpSpPr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692547-F541-42ED-BD64-5B26CCF72BD5}"/>
                </a:ext>
              </a:extLst>
            </p:cNvPr>
            <p:cNvSpPr/>
            <p:nvPr/>
          </p:nvSpPr>
          <p:spPr>
            <a:xfrm>
              <a:off x="634832" y="4157522"/>
              <a:ext cx="657225" cy="390525"/>
            </a:xfrm>
            <a:custGeom>
              <a:avLst/>
              <a:gdLst>
                <a:gd name="connsiteX0" fmla="*/ 7144 w 657225"/>
                <a:gd name="connsiteY0" fmla="*/ 383858 h 390525"/>
                <a:gd name="connsiteX1" fmla="*/ 7144 w 657225"/>
                <a:gd name="connsiteY1" fmla="*/ 35719 h 390525"/>
                <a:gd name="connsiteX2" fmla="*/ 35719 w 657225"/>
                <a:gd name="connsiteY2" fmla="*/ 7144 h 390525"/>
                <a:gd name="connsiteX3" fmla="*/ 654082 w 657225"/>
                <a:gd name="connsiteY3" fmla="*/ 7144 h 390525"/>
                <a:gd name="connsiteX4" fmla="*/ 543306 w 657225"/>
                <a:gd name="connsiteY4" fmla="*/ 185261 h 390525"/>
                <a:gd name="connsiteX5" fmla="*/ 654082 w 657225"/>
                <a:gd name="connsiteY5" fmla="*/ 363284 h 390525"/>
                <a:gd name="connsiteX6" fmla="*/ 36957 w 657225"/>
                <a:gd name="connsiteY6" fmla="*/ 363284 h 390525"/>
                <a:gd name="connsiteX7" fmla="*/ 7144 w 657225"/>
                <a:gd name="connsiteY7" fmla="*/ 38385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7225" h="390525">
                  <a:moveTo>
                    <a:pt x="7144" y="383858"/>
                  </a:moveTo>
                  <a:lnTo>
                    <a:pt x="7144" y="35719"/>
                  </a:lnTo>
                  <a:cubicBezTo>
                    <a:pt x="7144" y="19937"/>
                    <a:pt x="19937" y="7144"/>
                    <a:pt x="35719" y="7144"/>
                  </a:cubicBezTo>
                  <a:lnTo>
                    <a:pt x="654082" y="7144"/>
                  </a:lnTo>
                  <a:lnTo>
                    <a:pt x="543306" y="185261"/>
                  </a:lnTo>
                  <a:lnTo>
                    <a:pt x="654082" y="363284"/>
                  </a:lnTo>
                  <a:lnTo>
                    <a:pt x="36957" y="363284"/>
                  </a:lnTo>
                  <a:cubicBezTo>
                    <a:pt x="23811" y="363600"/>
                    <a:pt x="12104" y="371680"/>
                    <a:pt x="7144" y="38385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400"/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8E7BBD91-CE50-4039-8BA7-EF762DFD5982}"/>
                </a:ext>
              </a:extLst>
            </p:cNvPr>
            <p:cNvSpPr/>
            <p:nvPr/>
          </p:nvSpPr>
          <p:spPr>
            <a:xfrm>
              <a:off x="761991" y="4105611"/>
              <a:ext cx="3805224" cy="771525"/>
            </a:xfrm>
            <a:prstGeom prst="roundRect">
              <a:avLst/>
            </a:prstGeom>
            <a:solidFill>
              <a:srgbClr val="FFFFFF"/>
            </a:solidFill>
            <a:ln w="9525" cap="flat">
              <a:noFill/>
              <a:prstDash val="solid"/>
              <a:miter/>
            </a:ln>
            <a:effectLst>
              <a:outerShdw blurRad="1016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900000" rtlCol="0" anchor="ctr"/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IN" sz="1400" b="1" dirty="0" err="1"/>
                <a:t>AutoResetEvent</a:t>
              </a:r>
              <a:endParaRPr lang="en-US" altLang="en-US" sz="1400" b="1" dirty="0">
                <a:latin typeface="Arial" panose="020B0604020202020204" pitchFamily="34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0573D6BC-61A3-4205-9C40-BBB8381F7BAC}"/>
                </a:ext>
              </a:extLst>
            </p:cNvPr>
            <p:cNvSpPr/>
            <p:nvPr/>
          </p:nvSpPr>
          <p:spPr>
            <a:xfrm>
              <a:off x="634832" y="4185335"/>
              <a:ext cx="1009650" cy="590550"/>
            </a:xfrm>
            <a:custGeom>
              <a:avLst/>
              <a:gdLst>
                <a:gd name="connsiteX0" fmla="*/ 7144 w 1009650"/>
                <a:gd name="connsiteY0" fmla="*/ 7144 h 590550"/>
                <a:gd name="connsiteX1" fmla="*/ 7144 w 1009650"/>
                <a:gd name="connsiteY1" fmla="*/ 542449 h 590550"/>
                <a:gd name="connsiteX2" fmla="*/ 51340 w 1009650"/>
                <a:gd name="connsiteY2" fmla="*/ 586645 h 590550"/>
                <a:gd name="connsiteX3" fmla="*/ 1003840 w 1009650"/>
                <a:gd name="connsiteY3" fmla="*/ 586645 h 590550"/>
                <a:gd name="connsiteX4" fmla="*/ 833152 w 1009650"/>
                <a:gd name="connsiteY4" fmla="*/ 312515 h 590550"/>
                <a:gd name="connsiteX5" fmla="*/ 1003840 w 1009650"/>
                <a:gd name="connsiteY5" fmla="*/ 38291 h 590550"/>
                <a:gd name="connsiteX6" fmla="*/ 53054 w 1009650"/>
                <a:gd name="connsiteY6" fmla="*/ 38291 h 590550"/>
                <a:gd name="connsiteX7" fmla="*/ 7144 w 1009650"/>
                <a:gd name="connsiteY7" fmla="*/ 714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9650" h="590550">
                  <a:moveTo>
                    <a:pt x="7144" y="7144"/>
                  </a:moveTo>
                  <a:lnTo>
                    <a:pt x="7144" y="542449"/>
                  </a:lnTo>
                  <a:cubicBezTo>
                    <a:pt x="7144" y="566858"/>
                    <a:pt x="26931" y="586645"/>
                    <a:pt x="51340" y="586645"/>
                  </a:cubicBezTo>
                  <a:lnTo>
                    <a:pt x="1003840" y="586645"/>
                  </a:lnTo>
                  <a:lnTo>
                    <a:pt x="833152" y="312515"/>
                  </a:lnTo>
                  <a:lnTo>
                    <a:pt x="1003840" y="38291"/>
                  </a:lnTo>
                  <a:lnTo>
                    <a:pt x="53054" y="38291"/>
                  </a:lnTo>
                  <a:cubicBezTo>
                    <a:pt x="26956" y="35719"/>
                    <a:pt x="12573" y="21812"/>
                    <a:pt x="7144" y="7144"/>
                  </a:cubicBezTo>
                  <a:close/>
                </a:path>
              </a:pathLst>
            </a:custGeom>
            <a:solidFill>
              <a:srgbClr val="00A78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40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83E53F05-C891-C1C6-5082-BCE6EF932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1138" y="4223351"/>
              <a:ext cx="538145" cy="5381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0325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93B6B6-3F28-46E5-BF4A-FB1A8BDC57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Semaphore</a:t>
            </a:r>
            <a:endParaRPr lang="en-IN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E08F675-B8E4-4F6B-B77E-5D44FC8393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1960" y="1617454"/>
            <a:ext cx="876808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semaphore is a synchronization primitive used to control the number of threads that can access a shared resource simultaneously.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Mechanism: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semaphore has a maximum count, which represents the maximum number of threads that can acquire the semaphore at the same time. When a thread acquires the semaphore, its count is decremented. When a thread releases the semaphore, its count is incremented.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Cases: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Limiting the number of concurrent connections to a database or web service.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Controlling access to shared resources like printers or devices.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Implementing rate limiting or throttling.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92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93B6B6-3F28-46E5-BF4A-FB1A8BDC57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Semaphore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5D690-237A-420C-945E-04C12D7F7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957" y="969010"/>
            <a:ext cx="7810493" cy="526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131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93B6B6-3F28-46E5-BF4A-FB1A8BDC57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Semaphore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C93300-A4A5-444A-B709-735E890DD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147" y="1577022"/>
            <a:ext cx="8920279" cy="387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7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525298-1F0C-4627-9713-35B890FD9A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Semaphore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57C7A7-CDBB-4077-8436-7B5E5753D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517" y="1533207"/>
            <a:ext cx="10029147" cy="436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317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A193BB-E8D6-437F-B159-5890FD89D9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Examples of </a:t>
            </a:r>
            <a:r>
              <a:rPr lang="en-US" dirty="0"/>
              <a:t>I/O-bound tasks </a:t>
            </a: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BF9120-DA59-4FE9-9EDD-CE09219682E9}"/>
              </a:ext>
            </a:extLst>
          </p:cNvPr>
          <p:cNvSpPr/>
          <p:nvPr/>
        </p:nvSpPr>
        <p:spPr>
          <a:xfrm>
            <a:off x="1135117" y="1597260"/>
            <a:ext cx="4960883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File operations: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Reading large files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Writing data to files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Copying or moving files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2A51CF-1483-457F-B156-BA7381FCE696}"/>
              </a:ext>
            </a:extLst>
          </p:cNvPr>
          <p:cNvSpPr/>
          <p:nvPr/>
        </p:nvSpPr>
        <p:spPr>
          <a:xfrm>
            <a:off x="6463862" y="1565733"/>
            <a:ext cx="4351283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Network communication: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Making HTTP requests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Downloading or uploading files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Real-time communication (e.g., chat applications)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849F5A-7ABA-42F8-90DC-6CE2F22164E4}"/>
              </a:ext>
            </a:extLst>
          </p:cNvPr>
          <p:cNvSpPr/>
          <p:nvPr/>
        </p:nvSpPr>
        <p:spPr>
          <a:xfrm>
            <a:off x="1303283" y="4329187"/>
            <a:ext cx="414107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Database interactions:</a:t>
            </a:r>
          </a:p>
          <a:p>
            <a:pPr marL="342900" indent="-342900">
              <a:buFont typeface="+mj-lt"/>
              <a:buAutoNum type="arabicPeriod"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Querying large databases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Inserting, updating, or deleting data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Performing database transactions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91EFAD-C66D-4490-8D6B-B0B10FC2F82D}"/>
              </a:ext>
            </a:extLst>
          </p:cNvPr>
          <p:cNvSpPr/>
          <p:nvPr/>
        </p:nvSpPr>
        <p:spPr>
          <a:xfrm>
            <a:off x="6369269" y="4329187"/>
            <a:ext cx="3594538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Web scraping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Fetching web pages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Parsing HTML content</a:t>
            </a:r>
          </a:p>
        </p:txBody>
      </p:sp>
    </p:spTree>
    <p:extLst>
      <p:ext uri="{BB962C8B-B14F-4D97-AF65-F5344CB8AC3E}">
        <p14:creationId xmlns:p14="http://schemas.microsoft.com/office/powerpoint/2010/main" val="3764013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FB1856-5A58-4FEF-8996-758D3A3DF1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CCEFD3-A093-4168-8A12-F65DCD5ED9A3}"/>
              </a:ext>
            </a:extLst>
          </p:cNvPr>
          <p:cNvSpPr/>
          <p:nvPr/>
        </p:nvSpPr>
        <p:spPr>
          <a:xfrm>
            <a:off x="2520486" y="2921168"/>
            <a:ext cx="734671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6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ManualResetEvent</a:t>
            </a:r>
          </a:p>
        </p:txBody>
      </p:sp>
    </p:spTree>
    <p:extLst>
      <p:ext uri="{BB962C8B-B14F-4D97-AF65-F5344CB8AC3E}">
        <p14:creationId xmlns:p14="http://schemas.microsoft.com/office/powerpoint/2010/main" val="379188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93AD0793-EA32-4A57-BDF9-90AEE8DED048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206478" y="-230214"/>
            <a:ext cx="223651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ManualResetEvent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62E54B-2B41-4719-B4F4-5AC0EE0342F5}"/>
              </a:ext>
            </a:extLst>
          </p:cNvPr>
          <p:cNvSpPr/>
          <p:nvPr/>
        </p:nvSpPr>
        <p:spPr>
          <a:xfrm>
            <a:off x="1879600" y="1767840"/>
            <a:ext cx="82702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Purpose: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 event wait handle is a synchronization primitive used to signal and wait for events between threads or processes.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Mechanism: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 event wait handle has a signaled or non-signaled state. When a thread signals the event, its state becomes signaled. Other threads waiting on the event can then proceed.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Use Cases: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Coordinating the execution of multiple threads or processes.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Implementing producer-consumer patterns.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Signaling the completion of asynchronous operations.</a:t>
            </a:r>
          </a:p>
        </p:txBody>
      </p:sp>
    </p:spTree>
    <p:extLst>
      <p:ext uri="{BB962C8B-B14F-4D97-AF65-F5344CB8AC3E}">
        <p14:creationId xmlns:p14="http://schemas.microsoft.com/office/powerpoint/2010/main" val="95640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93AD0793-EA32-4A57-BDF9-90AEE8DED048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142240" y="-522846"/>
            <a:ext cx="250952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ManualResetEvent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CDD506-D7EE-43D2-A18D-183883D91A42}"/>
              </a:ext>
            </a:extLst>
          </p:cNvPr>
          <p:cNvSpPr/>
          <p:nvPr/>
        </p:nvSpPr>
        <p:spPr>
          <a:xfrm>
            <a:off x="2651760" y="779100"/>
            <a:ext cx="8656320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000" dirty="0"/>
              <a:t>using System;</a:t>
            </a:r>
          </a:p>
          <a:p>
            <a:r>
              <a:rPr lang="en-IN" sz="1000" dirty="0"/>
              <a:t>using </a:t>
            </a:r>
            <a:r>
              <a:rPr lang="en-IN" sz="1000" dirty="0" err="1"/>
              <a:t>System.Threading</a:t>
            </a:r>
            <a:r>
              <a:rPr lang="en-IN" sz="1000" dirty="0"/>
              <a:t>;</a:t>
            </a:r>
          </a:p>
          <a:p>
            <a:r>
              <a:rPr lang="en-IN" sz="1000" dirty="0"/>
              <a:t>using </a:t>
            </a:r>
            <a:r>
              <a:rPr lang="en-IN" sz="1000" dirty="0" err="1"/>
              <a:t>System.Threading.Tasks</a:t>
            </a:r>
            <a:r>
              <a:rPr lang="en-IN" sz="1000" dirty="0"/>
              <a:t>;</a:t>
            </a:r>
          </a:p>
          <a:p>
            <a:r>
              <a:rPr lang="en-IN" sz="1000" dirty="0"/>
              <a:t>using </a:t>
            </a:r>
            <a:r>
              <a:rPr lang="en-IN" sz="1000" dirty="0" err="1"/>
              <a:t>System.Collections.Generic</a:t>
            </a:r>
            <a:r>
              <a:rPr lang="en-IN" sz="1000" dirty="0"/>
              <a:t>;</a:t>
            </a:r>
          </a:p>
          <a:p>
            <a:endParaRPr lang="en-IN" sz="1000" dirty="0"/>
          </a:p>
          <a:p>
            <a:r>
              <a:rPr lang="en-IN" sz="1000" dirty="0"/>
              <a:t>class </a:t>
            </a:r>
            <a:r>
              <a:rPr lang="en-IN" sz="1000" dirty="0" err="1"/>
              <a:t>ProducerConsumer</a:t>
            </a:r>
            <a:endParaRPr lang="en-IN" sz="1000" dirty="0"/>
          </a:p>
          <a:p>
            <a:r>
              <a:rPr lang="en-IN" sz="1000" dirty="0"/>
              <a:t>{</a:t>
            </a:r>
          </a:p>
          <a:p>
            <a:r>
              <a:rPr lang="en-IN" sz="1000" dirty="0"/>
              <a:t>    private </a:t>
            </a:r>
            <a:r>
              <a:rPr lang="en-IN" sz="1000" dirty="0" err="1"/>
              <a:t>readonly</a:t>
            </a:r>
            <a:r>
              <a:rPr lang="en-IN" sz="1000" dirty="0"/>
              <a:t> Queue&lt;int&gt; </a:t>
            </a:r>
            <a:r>
              <a:rPr lang="en-IN" sz="1000" dirty="0" err="1"/>
              <a:t>dataQueue</a:t>
            </a:r>
            <a:r>
              <a:rPr lang="en-IN" sz="1000" dirty="0"/>
              <a:t> = new Queue&lt;int&gt;();</a:t>
            </a:r>
          </a:p>
          <a:p>
            <a:r>
              <a:rPr lang="en-IN" sz="1000" dirty="0"/>
              <a:t>    private </a:t>
            </a:r>
            <a:r>
              <a:rPr lang="en-IN" sz="1000" dirty="0" err="1"/>
              <a:t>readonly</a:t>
            </a:r>
            <a:r>
              <a:rPr lang="en-IN" sz="1000" dirty="0"/>
              <a:t> </a:t>
            </a:r>
            <a:r>
              <a:rPr lang="en-IN" sz="1000" dirty="0" err="1"/>
              <a:t>EventWaitHandle</a:t>
            </a:r>
            <a:r>
              <a:rPr lang="en-IN" sz="1000" dirty="0"/>
              <a:t> </a:t>
            </a:r>
            <a:r>
              <a:rPr lang="en-IN" sz="1000" dirty="0" err="1"/>
              <a:t>dataAvailableEvent</a:t>
            </a:r>
            <a:r>
              <a:rPr lang="en-IN" sz="1000" dirty="0"/>
              <a:t> = new ManualResetEvent(false);</a:t>
            </a:r>
          </a:p>
          <a:p>
            <a:endParaRPr lang="en-IN" sz="1000" dirty="0"/>
          </a:p>
          <a:p>
            <a:r>
              <a:rPr lang="en-IN" sz="1000" dirty="0"/>
              <a:t>    public void </a:t>
            </a:r>
            <a:r>
              <a:rPr lang="en-IN" sz="1000" dirty="0" err="1"/>
              <a:t>ProduceData</a:t>
            </a:r>
            <a:r>
              <a:rPr lang="en-IN" sz="1000" dirty="0"/>
              <a:t>()</a:t>
            </a:r>
          </a:p>
          <a:p>
            <a:r>
              <a:rPr lang="en-IN" sz="1000" dirty="0"/>
              <a:t>    {</a:t>
            </a:r>
          </a:p>
          <a:p>
            <a:r>
              <a:rPr lang="en-IN" sz="1000" dirty="0"/>
              <a:t>        for (int </a:t>
            </a:r>
            <a:r>
              <a:rPr lang="en-IN" sz="1000" dirty="0" err="1"/>
              <a:t>i</a:t>
            </a:r>
            <a:r>
              <a:rPr lang="en-IN" sz="1000" dirty="0"/>
              <a:t> = 0; </a:t>
            </a:r>
            <a:r>
              <a:rPr lang="en-IN" sz="1000" dirty="0" err="1"/>
              <a:t>i</a:t>
            </a:r>
            <a:r>
              <a:rPr lang="en-IN" sz="1000" dirty="0"/>
              <a:t> &lt; 10; </a:t>
            </a:r>
            <a:r>
              <a:rPr lang="en-IN" sz="1000" dirty="0" err="1"/>
              <a:t>i</a:t>
            </a:r>
            <a:r>
              <a:rPr lang="en-IN" sz="1000" dirty="0"/>
              <a:t>++)</a:t>
            </a:r>
          </a:p>
          <a:p>
            <a:r>
              <a:rPr lang="en-IN" sz="1000" dirty="0"/>
              <a:t>        {</a:t>
            </a:r>
          </a:p>
          <a:p>
            <a:r>
              <a:rPr lang="en-IN" sz="1000" dirty="0"/>
              <a:t>            </a:t>
            </a:r>
            <a:r>
              <a:rPr lang="en-IN" sz="1000" dirty="0" err="1"/>
              <a:t>dataQueue.Enqueue</a:t>
            </a:r>
            <a:r>
              <a:rPr lang="en-IN" sz="1000" dirty="0"/>
              <a:t>(</a:t>
            </a:r>
            <a:r>
              <a:rPr lang="en-IN" sz="1000" dirty="0" err="1"/>
              <a:t>i</a:t>
            </a:r>
            <a:r>
              <a:rPr lang="en-IN" sz="1000" dirty="0"/>
              <a:t>);</a:t>
            </a:r>
          </a:p>
          <a:p>
            <a:r>
              <a:rPr lang="en-IN" sz="1000" dirty="0"/>
              <a:t>            </a:t>
            </a:r>
            <a:r>
              <a:rPr lang="en-IN" sz="1000" dirty="0" err="1"/>
              <a:t>dataAvailableEvent.Set</a:t>
            </a:r>
            <a:r>
              <a:rPr lang="en-IN" sz="1000" dirty="0"/>
              <a:t>();</a:t>
            </a:r>
          </a:p>
          <a:p>
            <a:r>
              <a:rPr lang="en-IN" sz="1000" dirty="0"/>
              <a:t>        }</a:t>
            </a:r>
          </a:p>
          <a:p>
            <a:r>
              <a:rPr lang="en-IN" sz="1000" dirty="0"/>
              <a:t>    }</a:t>
            </a:r>
          </a:p>
          <a:p>
            <a:endParaRPr lang="en-IN" sz="1000" dirty="0"/>
          </a:p>
          <a:p>
            <a:r>
              <a:rPr lang="en-IN" sz="1000" dirty="0"/>
              <a:t>    public void </a:t>
            </a:r>
            <a:r>
              <a:rPr lang="en-IN" sz="1000" dirty="0" err="1"/>
              <a:t>ConsumeData</a:t>
            </a:r>
            <a:r>
              <a:rPr lang="en-IN" sz="1000" dirty="0"/>
              <a:t>()</a:t>
            </a:r>
          </a:p>
          <a:p>
            <a:r>
              <a:rPr lang="en-IN" sz="1000" dirty="0"/>
              <a:t>    {</a:t>
            </a:r>
          </a:p>
          <a:p>
            <a:r>
              <a:rPr lang="en-IN" sz="1000" dirty="0"/>
              <a:t>        while (true)</a:t>
            </a:r>
          </a:p>
          <a:p>
            <a:r>
              <a:rPr lang="en-IN" sz="1000" dirty="0"/>
              <a:t>        {</a:t>
            </a:r>
          </a:p>
          <a:p>
            <a:r>
              <a:rPr lang="en-IN" sz="1000" dirty="0"/>
              <a:t>            </a:t>
            </a:r>
            <a:r>
              <a:rPr lang="en-IN" sz="1000" dirty="0" err="1"/>
              <a:t>dataAvailableEvent.WaitOne</a:t>
            </a:r>
            <a:r>
              <a:rPr lang="en-IN" sz="1000" dirty="0"/>
              <a:t>();</a:t>
            </a:r>
          </a:p>
          <a:p>
            <a:endParaRPr lang="en-IN" sz="1000" dirty="0"/>
          </a:p>
          <a:p>
            <a:r>
              <a:rPr lang="en-IN" sz="1000" dirty="0"/>
              <a:t>            if (</a:t>
            </a:r>
            <a:r>
              <a:rPr lang="en-IN" sz="1000" dirty="0" err="1"/>
              <a:t>dataQueue.Count</a:t>
            </a:r>
            <a:r>
              <a:rPr lang="en-IN" sz="1000" dirty="0"/>
              <a:t> &gt; 0)</a:t>
            </a:r>
          </a:p>
          <a:p>
            <a:r>
              <a:rPr lang="en-IN" sz="1000" dirty="0"/>
              <a:t>            {</a:t>
            </a:r>
          </a:p>
          <a:p>
            <a:r>
              <a:rPr lang="en-IN" sz="1000" dirty="0"/>
              <a:t>                int data = </a:t>
            </a:r>
            <a:r>
              <a:rPr lang="en-IN" sz="1000" dirty="0" err="1"/>
              <a:t>dataQueue.Dequeue</a:t>
            </a:r>
            <a:r>
              <a:rPr lang="en-IN" sz="1000" dirty="0"/>
              <a:t>();</a:t>
            </a:r>
          </a:p>
          <a:p>
            <a:r>
              <a:rPr lang="en-IN" sz="1000" dirty="0"/>
              <a:t>                </a:t>
            </a:r>
            <a:r>
              <a:rPr lang="en-IN" sz="1000" dirty="0" err="1"/>
              <a:t>Console.WriteLine</a:t>
            </a:r>
            <a:r>
              <a:rPr lang="en-IN" sz="1000" dirty="0"/>
              <a:t>($"Consumed data: {data}");</a:t>
            </a:r>
          </a:p>
          <a:p>
            <a:r>
              <a:rPr lang="en-IN" sz="1000" dirty="0"/>
              <a:t>            }</a:t>
            </a:r>
          </a:p>
          <a:p>
            <a:r>
              <a:rPr lang="en-IN" sz="1000" dirty="0"/>
              <a:t>            else</a:t>
            </a:r>
          </a:p>
          <a:p>
            <a:r>
              <a:rPr lang="en-IN" sz="1000" dirty="0"/>
              <a:t>            {</a:t>
            </a:r>
          </a:p>
          <a:p>
            <a:r>
              <a:rPr lang="en-IN" sz="1000" dirty="0"/>
              <a:t>                break;</a:t>
            </a:r>
          </a:p>
          <a:p>
            <a:r>
              <a:rPr lang="en-IN" sz="1000" dirty="0"/>
              <a:t>            }</a:t>
            </a:r>
          </a:p>
          <a:p>
            <a:r>
              <a:rPr lang="en-IN" sz="1000" dirty="0"/>
              <a:t>        }</a:t>
            </a:r>
          </a:p>
          <a:p>
            <a:r>
              <a:rPr lang="en-IN" sz="1000" dirty="0"/>
              <a:t>    }</a:t>
            </a:r>
          </a:p>
          <a:p>
            <a:r>
              <a:rPr lang="en-IN" sz="1000" dirty="0"/>
              <a:t>}</a:t>
            </a:r>
          </a:p>
          <a:p>
            <a:endParaRPr lang="en-IN" sz="1000" dirty="0"/>
          </a:p>
          <a:p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1798277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3A0B1F-F37D-4533-A4E3-9446E1A5EB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ManualResetEvent</a:t>
            </a: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253766-3D6F-470D-A625-E4EB63651CDF}"/>
              </a:ext>
            </a:extLst>
          </p:cNvPr>
          <p:cNvSpPr/>
          <p:nvPr/>
        </p:nvSpPr>
        <p:spPr>
          <a:xfrm>
            <a:off x="3048000" y="1305342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/>
              <a:t>class Program</a:t>
            </a:r>
          </a:p>
          <a:p>
            <a:r>
              <a:rPr lang="en-IN" dirty="0"/>
              <a:t>{</a:t>
            </a:r>
          </a:p>
          <a:p>
            <a:r>
              <a:rPr lang="en-IN" dirty="0"/>
              <a:t>    static void Main()</a:t>
            </a:r>
          </a:p>
          <a:p>
            <a:r>
              <a:rPr lang="en-IN" dirty="0"/>
              <a:t>    {</a:t>
            </a:r>
          </a:p>
          <a:p>
            <a:r>
              <a:rPr lang="en-IN" dirty="0"/>
              <a:t>        </a:t>
            </a:r>
            <a:r>
              <a:rPr lang="en-IN" dirty="0" err="1"/>
              <a:t>ProducerConsumer</a:t>
            </a:r>
            <a:r>
              <a:rPr lang="en-IN" dirty="0"/>
              <a:t> </a:t>
            </a:r>
            <a:r>
              <a:rPr lang="en-IN" dirty="0" err="1"/>
              <a:t>producerConsumer</a:t>
            </a:r>
            <a:r>
              <a:rPr lang="en-IN" dirty="0"/>
              <a:t> = new </a:t>
            </a:r>
            <a:r>
              <a:rPr lang="en-IN" dirty="0" err="1"/>
              <a:t>ProducerConsumer</a:t>
            </a:r>
            <a:r>
              <a:rPr lang="en-IN" dirty="0"/>
              <a:t>();</a:t>
            </a:r>
          </a:p>
          <a:p>
            <a:endParaRPr lang="en-IN" dirty="0"/>
          </a:p>
          <a:p>
            <a:r>
              <a:rPr lang="en-IN" dirty="0"/>
              <a:t>        Task </a:t>
            </a:r>
            <a:r>
              <a:rPr lang="en-IN" dirty="0" err="1"/>
              <a:t>producerTask</a:t>
            </a:r>
            <a:r>
              <a:rPr lang="en-IN" dirty="0"/>
              <a:t> = </a:t>
            </a:r>
            <a:r>
              <a:rPr lang="en-IN" dirty="0" err="1"/>
              <a:t>Task.Run</a:t>
            </a:r>
            <a:r>
              <a:rPr lang="en-IN" dirty="0"/>
              <a:t>(() =&gt; </a:t>
            </a:r>
            <a:r>
              <a:rPr lang="en-IN" dirty="0" err="1"/>
              <a:t>producerConsumer.ProduceData</a:t>
            </a:r>
            <a:r>
              <a:rPr lang="en-IN" dirty="0"/>
              <a:t>());</a:t>
            </a:r>
          </a:p>
          <a:p>
            <a:r>
              <a:rPr lang="en-IN" dirty="0"/>
              <a:t>        Task </a:t>
            </a:r>
            <a:r>
              <a:rPr lang="en-IN" dirty="0" err="1"/>
              <a:t>consumerTask</a:t>
            </a:r>
            <a:r>
              <a:rPr lang="en-IN" dirty="0"/>
              <a:t> = </a:t>
            </a:r>
            <a:r>
              <a:rPr lang="en-IN" dirty="0" err="1"/>
              <a:t>Task.Run</a:t>
            </a:r>
            <a:r>
              <a:rPr lang="en-IN" dirty="0"/>
              <a:t>(() =&gt; </a:t>
            </a:r>
            <a:r>
              <a:rPr lang="en-IN" dirty="0" err="1"/>
              <a:t>producerConsumer.ConsumeData</a:t>
            </a:r>
            <a:r>
              <a:rPr lang="en-IN" dirty="0"/>
              <a:t>());</a:t>
            </a:r>
          </a:p>
          <a:p>
            <a:endParaRPr lang="en-IN" dirty="0"/>
          </a:p>
          <a:p>
            <a:r>
              <a:rPr lang="en-IN" dirty="0"/>
              <a:t>        </a:t>
            </a:r>
            <a:r>
              <a:rPr lang="en-IN" dirty="0" err="1"/>
              <a:t>Task.WaitAll</a:t>
            </a:r>
            <a:r>
              <a:rPr lang="en-IN" dirty="0"/>
              <a:t>(</a:t>
            </a:r>
            <a:r>
              <a:rPr lang="en-IN" dirty="0" err="1"/>
              <a:t>producerTask</a:t>
            </a:r>
            <a:r>
              <a:rPr lang="en-IN" dirty="0"/>
              <a:t>, </a:t>
            </a:r>
            <a:r>
              <a:rPr lang="en-IN" dirty="0" err="1"/>
              <a:t>consumerTask</a:t>
            </a:r>
            <a:r>
              <a:rPr lang="en-IN" dirty="0"/>
              <a:t>);</a:t>
            </a:r>
          </a:p>
          <a:p>
            <a:r>
              <a:rPr lang="en-IN" dirty="0"/>
              <a:t>    }</a:t>
            </a:r>
          </a:p>
          <a:p>
            <a:r>
              <a:rPr lang="en-I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91384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403AF7-2F36-425B-A898-A243A10848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ManualResetEvent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5099D1-1448-48BA-A570-7DA9BF7F9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427" y="1627187"/>
            <a:ext cx="10797229" cy="343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240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959317-0A6D-4E98-BE88-27F17FAE7A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A03764-0581-40DE-A14F-BFB1832AE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325" y="1819275"/>
            <a:ext cx="69913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183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841FFB-05DE-45E3-8CCF-F464640F80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A8D99A-B427-40DC-9091-27E4EC5FB150}"/>
              </a:ext>
            </a:extLst>
          </p:cNvPr>
          <p:cNvSpPr/>
          <p:nvPr/>
        </p:nvSpPr>
        <p:spPr>
          <a:xfrm>
            <a:off x="3048000" y="2413338"/>
            <a:ext cx="7185498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Multiple Producers and Consumers: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Coordinate multiple producer and consumer threads.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Barrier Synchronization: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Ensure that multiple threads reach a certain point before proceeding.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Global Event Signaling: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Signal a global event that multiple threads or processes can wait for.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610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FB1856-5A58-4FEF-8996-758D3A3DF1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CCEFD3-A093-4168-8A12-F65DCD5ED9A3}"/>
              </a:ext>
            </a:extLst>
          </p:cNvPr>
          <p:cNvSpPr/>
          <p:nvPr/>
        </p:nvSpPr>
        <p:spPr>
          <a:xfrm>
            <a:off x="2520486" y="2921168"/>
            <a:ext cx="734671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6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AutoResetEvent</a:t>
            </a:r>
            <a:endParaRPr lang="en-IN" sz="6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372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93AD0793-EA32-4A57-BDF9-90AEE8DED048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206478" y="-230214"/>
            <a:ext cx="170610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1800" dirty="0" err="1"/>
              <a:t>AutoResetEvent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B916AC-61AB-41E6-83AC-183A29B98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2920" y="1643896"/>
            <a:ext cx="8646160" cy="3570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 auto reset event is a synchronization primitive used to signal and wait for events between threads or processes.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Mechanism: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 auto reset event has a signaled or non-signaled state. When a thread signals the event, its state becomes signaled. The first waiting thread is released, and the event's state automatically resets to non-signaled.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Cases: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Implementing producer-consumer patterns.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Coordinating the execution of multiple threads or processes.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Signaling the completion of asynchronous operations.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438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93AD0793-EA32-4A57-BDF9-90AEE8DED048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206478" y="-230214"/>
            <a:ext cx="170610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1800" dirty="0" err="1"/>
              <a:t>AutoResetEvent</a:t>
            </a:r>
            <a:endParaRPr lang="en-US" altLang="en-US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D3211F-2BF0-44AB-82BB-92B81B51BAA2}"/>
              </a:ext>
            </a:extLst>
          </p:cNvPr>
          <p:cNvSpPr/>
          <p:nvPr/>
        </p:nvSpPr>
        <p:spPr>
          <a:xfrm>
            <a:off x="3566160" y="845364"/>
            <a:ext cx="6096000" cy="6463308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IN" sz="1000" dirty="0"/>
          </a:p>
          <a:p>
            <a:r>
              <a:rPr lang="en-IN" sz="1200" dirty="0"/>
              <a:t>class </a:t>
            </a:r>
            <a:r>
              <a:rPr lang="en-IN" sz="1200" dirty="0" err="1"/>
              <a:t>ProducerConsumer</a:t>
            </a:r>
            <a:endParaRPr lang="en-IN" sz="1200" dirty="0"/>
          </a:p>
          <a:p>
            <a:r>
              <a:rPr lang="en-IN" sz="1200" dirty="0"/>
              <a:t>{</a:t>
            </a:r>
          </a:p>
          <a:p>
            <a:r>
              <a:rPr lang="en-IN" sz="1200" dirty="0"/>
              <a:t>    private </a:t>
            </a:r>
            <a:r>
              <a:rPr lang="en-IN" sz="1200" dirty="0" err="1"/>
              <a:t>readonly</a:t>
            </a:r>
            <a:r>
              <a:rPr lang="en-IN" sz="1200" dirty="0"/>
              <a:t> Queue&lt;int&gt; </a:t>
            </a:r>
            <a:r>
              <a:rPr lang="en-IN" sz="1200" dirty="0" err="1"/>
              <a:t>dataQueue</a:t>
            </a:r>
            <a:r>
              <a:rPr lang="en-IN" sz="1200" dirty="0"/>
              <a:t> = new Queue&lt;int&gt;();</a:t>
            </a:r>
          </a:p>
          <a:p>
            <a:r>
              <a:rPr lang="en-IN" sz="1200" dirty="0"/>
              <a:t>    private </a:t>
            </a:r>
            <a:r>
              <a:rPr lang="en-IN" sz="1200" dirty="0" err="1"/>
              <a:t>readonly</a:t>
            </a:r>
            <a:r>
              <a:rPr lang="en-IN" sz="1200" dirty="0"/>
              <a:t> </a:t>
            </a:r>
            <a:r>
              <a:rPr lang="en-IN" sz="1200" dirty="0" err="1"/>
              <a:t>AutoResetEvent</a:t>
            </a:r>
            <a:r>
              <a:rPr lang="en-IN" sz="1200" dirty="0"/>
              <a:t> </a:t>
            </a:r>
            <a:r>
              <a:rPr lang="en-IN" sz="1200" dirty="0" err="1"/>
              <a:t>dataAvailableEvent</a:t>
            </a:r>
            <a:r>
              <a:rPr lang="en-IN" sz="1200" dirty="0"/>
              <a:t> = new </a:t>
            </a:r>
            <a:r>
              <a:rPr lang="en-IN" sz="1200" dirty="0" err="1"/>
              <a:t>AutoResetEvent</a:t>
            </a:r>
            <a:r>
              <a:rPr lang="en-IN" sz="1200" dirty="0"/>
              <a:t>(false);</a:t>
            </a:r>
          </a:p>
          <a:p>
            <a:endParaRPr lang="en-IN" sz="1200" dirty="0"/>
          </a:p>
          <a:p>
            <a:r>
              <a:rPr lang="en-IN" sz="1200" dirty="0"/>
              <a:t>    public void </a:t>
            </a:r>
            <a:r>
              <a:rPr lang="en-IN" sz="1200" dirty="0" err="1"/>
              <a:t>ProduceData</a:t>
            </a:r>
            <a:r>
              <a:rPr lang="en-IN" sz="1200" dirty="0"/>
              <a:t>()</a:t>
            </a:r>
          </a:p>
          <a:p>
            <a:r>
              <a:rPr lang="en-IN" sz="1200" dirty="0"/>
              <a:t>    {</a:t>
            </a:r>
          </a:p>
          <a:p>
            <a:r>
              <a:rPr lang="en-IN" sz="1200" dirty="0"/>
              <a:t>        for (int </a:t>
            </a:r>
            <a:r>
              <a:rPr lang="en-IN" sz="1200" dirty="0" err="1"/>
              <a:t>i</a:t>
            </a:r>
            <a:r>
              <a:rPr lang="en-IN" sz="1200" dirty="0"/>
              <a:t> = 0; </a:t>
            </a:r>
            <a:r>
              <a:rPr lang="en-IN" sz="1200" dirty="0" err="1"/>
              <a:t>i</a:t>
            </a:r>
            <a:r>
              <a:rPr lang="en-IN" sz="1200" dirty="0"/>
              <a:t> &lt; 10; </a:t>
            </a:r>
            <a:r>
              <a:rPr lang="en-IN" sz="1200" dirty="0" err="1"/>
              <a:t>i</a:t>
            </a:r>
            <a:r>
              <a:rPr lang="en-IN" sz="1200" dirty="0"/>
              <a:t>++)</a:t>
            </a:r>
          </a:p>
          <a:p>
            <a:r>
              <a:rPr lang="en-IN" sz="1200" dirty="0"/>
              <a:t>        {</a:t>
            </a:r>
          </a:p>
          <a:p>
            <a:r>
              <a:rPr lang="en-IN" sz="1200" dirty="0"/>
              <a:t>            </a:t>
            </a:r>
            <a:r>
              <a:rPr lang="en-IN" sz="1200" dirty="0" err="1"/>
              <a:t>dataQueue.Enqueue</a:t>
            </a:r>
            <a:r>
              <a:rPr lang="en-IN" sz="1200" dirty="0"/>
              <a:t>(</a:t>
            </a:r>
            <a:r>
              <a:rPr lang="en-IN" sz="1200" dirty="0" err="1"/>
              <a:t>i</a:t>
            </a:r>
            <a:r>
              <a:rPr lang="en-IN" sz="1200" dirty="0"/>
              <a:t>);</a:t>
            </a:r>
          </a:p>
          <a:p>
            <a:r>
              <a:rPr lang="en-IN" sz="1200" dirty="0"/>
              <a:t>            </a:t>
            </a:r>
            <a:r>
              <a:rPr lang="en-IN" sz="1200" dirty="0" err="1"/>
              <a:t>dataAvailableEvent.Set</a:t>
            </a:r>
            <a:r>
              <a:rPr lang="en-IN" sz="1200" dirty="0"/>
              <a:t>();</a:t>
            </a:r>
          </a:p>
          <a:p>
            <a:r>
              <a:rPr lang="en-IN" sz="1200" dirty="0"/>
              <a:t>        }</a:t>
            </a:r>
          </a:p>
          <a:p>
            <a:r>
              <a:rPr lang="en-IN" sz="1200" dirty="0"/>
              <a:t>    }</a:t>
            </a:r>
          </a:p>
          <a:p>
            <a:endParaRPr lang="en-IN" sz="1200" dirty="0"/>
          </a:p>
          <a:p>
            <a:r>
              <a:rPr lang="en-IN" sz="1200" dirty="0"/>
              <a:t>    public void </a:t>
            </a:r>
            <a:r>
              <a:rPr lang="en-IN" sz="1200" dirty="0" err="1"/>
              <a:t>ConsumeData</a:t>
            </a:r>
            <a:r>
              <a:rPr lang="en-IN" sz="1200" dirty="0"/>
              <a:t>()</a:t>
            </a:r>
          </a:p>
          <a:p>
            <a:r>
              <a:rPr lang="en-IN" sz="1200" dirty="0"/>
              <a:t>    {</a:t>
            </a:r>
          </a:p>
          <a:p>
            <a:r>
              <a:rPr lang="en-IN" sz="1200" dirty="0"/>
              <a:t>        while (true)</a:t>
            </a:r>
          </a:p>
          <a:p>
            <a:r>
              <a:rPr lang="en-IN" sz="1200" dirty="0"/>
              <a:t>        {</a:t>
            </a:r>
          </a:p>
          <a:p>
            <a:r>
              <a:rPr lang="en-IN" sz="1200" dirty="0"/>
              <a:t>            </a:t>
            </a:r>
            <a:r>
              <a:rPr lang="en-IN" sz="1200" dirty="0" err="1"/>
              <a:t>dataAvailableEvent.WaitOne</a:t>
            </a:r>
            <a:r>
              <a:rPr lang="en-IN" sz="1200" dirty="0"/>
              <a:t>();</a:t>
            </a:r>
          </a:p>
          <a:p>
            <a:endParaRPr lang="en-IN" sz="1200" dirty="0"/>
          </a:p>
          <a:p>
            <a:r>
              <a:rPr lang="en-IN" sz="1200" dirty="0"/>
              <a:t>            if (</a:t>
            </a:r>
            <a:r>
              <a:rPr lang="en-IN" sz="1200" dirty="0" err="1"/>
              <a:t>dataQueue.Count</a:t>
            </a:r>
            <a:r>
              <a:rPr lang="en-IN" sz="1200" dirty="0"/>
              <a:t> &gt; 0)</a:t>
            </a:r>
          </a:p>
          <a:p>
            <a:r>
              <a:rPr lang="en-IN" sz="1200" dirty="0"/>
              <a:t>            {</a:t>
            </a:r>
          </a:p>
          <a:p>
            <a:r>
              <a:rPr lang="en-IN" sz="1200" dirty="0"/>
              <a:t>                int data = </a:t>
            </a:r>
            <a:r>
              <a:rPr lang="en-IN" sz="1200" dirty="0" err="1"/>
              <a:t>dataQueue.Dequeue</a:t>
            </a:r>
            <a:r>
              <a:rPr lang="en-IN" sz="1200" dirty="0"/>
              <a:t>();</a:t>
            </a:r>
          </a:p>
          <a:p>
            <a:r>
              <a:rPr lang="en-IN" sz="1200" dirty="0"/>
              <a:t>                </a:t>
            </a:r>
            <a:r>
              <a:rPr lang="en-IN" sz="1200" dirty="0" err="1"/>
              <a:t>Console.WriteLine</a:t>
            </a:r>
            <a:r>
              <a:rPr lang="en-IN" sz="1200" dirty="0"/>
              <a:t>($"Consumed data: {data}");</a:t>
            </a:r>
          </a:p>
          <a:p>
            <a:r>
              <a:rPr lang="en-IN" sz="1200" dirty="0"/>
              <a:t>            }</a:t>
            </a:r>
          </a:p>
          <a:p>
            <a:r>
              <a:rPr lang="en-IN" sz="1200" dirty="0"/>
              <a:t>            else</a:t>
            </a:r>
          </a:p>
          <a:p>
            <a:r>
              <a:rPr lang="en-IN" sz="1200" dirty="0"/>
              <a:t>            {</a:t>
            </a:r>
          </a:p>
          <a:p>
            <a:r>
              <a:rPr lang="en-IN" sz="1200" dirty="0"/>
              <a:t>                break;</a:t>
            </a:r>
          </a:p>
          <a:p>
            <a:r>
              <a:rPr lang="en-IN" sz="1200" dirty="0"/>
              <a:t>            }</a:t>
            </a:r>
          </a:p>
          <a:p>
            <a:r>
              <a:rPr lang="en-IN" sz="1200" dirty="0"/>
              <a:t>        }</a:t>
            </a:r>
          </a:p>
          <a:p>
            <a:r>
              <a:rPr lang="en-IN" sz="1200" dirty="0"/>
              <a:t>    }</a:t>
            </a:r>
          </a:p>
          <a:p>
            <a:r>
              <a:rPr lang="en-IN" sz="1200" dirty="0"/>
              <a:t>}</a:t>
            </a:r>
          </a:p>
          <a:p>
            <a:endParaRPr lang="en-IN" sz="1000" dirty="0"/>
          </a:p>
          <a:p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174083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93AD0793-EA32-4A57-BDF9-90AEE8DED048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206478" y="46784"/>
            <a:ext cx="170610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1800" dirty="0" err="1"/>
              <a:t>AutoResetEvent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AFB43B-51CC-45FC-ACE1-2E8E52BE11FD}"/>
              </a:ext>
            </a:extLst>
          </p:cNvPr>
          <p:cNvSpPr/>
          <p:nvPr/>
        </p:nvSpPr>
        <p:spPr>
          <a:xfrm>
            <a:off x="2001520" y="1270000"/>
            <a:ext cx="861568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dirty="0"/>
          </a:p>
          <a:p>
            <a:r>
              <a:rPr lang="en-IN" dirty="0"/>
              <a:t>class Program</a:t>
            </a:r>
          </a:p>
          <a:p>
            <a:r>
              <a:rPr lang="en-IN" dirty="0"/>
              <a:t>{</a:t>
            </a:r>
          </a:p>
          <a:p>
            <a:r>
              <a:rPr lang="en-IN" dirty="0"/>
              <a:t>    static void Main()</a:t>
            </a:r>
          </a:p>
          <a:p>
            <a:r>
              <a:rPr lang="en-IN" dirty="0"/>
              <a:t>    {</a:t>
            </a:r>
          </a:p>
          <a:p>
            <a:r>
              <a:rPr lang="en-IN" dirty="0"/>
              <a:t>        </a:t>
            </a:r>
            <a:r>
              <a:rPr lang="en-IN" dirty="0" err="1"/>
              <a:t>ProducerConsumer</a:t>
            </a:r>
            <a:r>
              <a:rPr lang="en-IN" dirty="0"/>
              <a:t> </a:t>
            </a:r>
            <a:r>
              <a:rPr lang="en-IN" dirty="0" err="1"/>
              <a:t>producerConsumer</a:t>
            </a:r>
            <a:r>
              <a:rPr lang="en-IN" dirty="0"/>
              <a:t> = new </a:t>
            </a:r>
            <a:r>
              <a:rPr lang="en-IN" dirty="0" err="1"/>
              <a:t>ProducerConsumer</a:t>
            </a:r>
            <a:r>
              <a:rPr lang="en-IN" dirty="0"/>
              <a:t>();</a:t>
            </a:r>
          </a:p>
          <a:p>
            <a:endParaRPr lang="en-IN" dirty="0"/>
          </a:p>
          <a:p>
            <a:r>
              <a:rPr lang="en-IN" dirty="0"/>
              <a:t>        Task </a:t>
            </a:r>
            <a:r>
              <a:rPr lang="en-IN" dirty="0" err="1"/>
              <a:t>producerTask</a:t>
            </a:r>
            <a:r>
              <a:rPr lang="en-IN" dirty="0"/>
              <a:t> = </a:t>
            </a:r>
            <a:r>
              <a:rPr lang="en-IN" dirty="0" err="1"/>
              <a:t>Task.Run</a:t>
            </a:r>
            <a:r>
              <a:rPr lang="en-IN" dirty="0"/>
              <a:t>(() =&gt; </a:t>
            </a:r>
            <a:r>
              <a:rPr lang="en-IN" dirty="0" err="1"/>
              <a:t>producerConsumer.ProduceData</a:t>
            </a:r>
            <a:r>
              <a:rPr lang="en-IN" dirty="0"/>
              <a:t>());</a:t>
            </a:r>
          </a:p>
          <a:p>
            <a:r>
              <a:rPr lang="en-IN" dirty="0"/>
              <a:t>        Task </a:t>
            </a:r>
            <a:r>
              <a:rPr lang="en-IN" dirty="0" err="1"/>
              <a:t>consumerTask</a:t>
            </a:r>
            <a:r>
              <a:rPr lang="en-IN" dirty="0"/>
              <a:t> = </a:t>
            </a:r>
            <a:r>
              <a:rPr lang="en-IN" dirty="0" err="1"/>
              <a:t>Task.Run</a:t>
            </a:r>
            <a:r>
              <a:rPr lang="en-IN" dirty="0"/>
              <a:t>(() =&gt; </a:t>
            </a:r>
            <a:r>
              <a:rPr lang="en-IN" dirty="0" err="1"/>
              <a:t>producerConsumer.ConsumeData</a:t>
            </a:r>
            <a:r>
              <a:rPr lang="en-IN" dirty="0"/>
              <a:t>());</a:t>
            </a:r>
          </a:p>
          <a:p>
            <a:endParaRPr lang="en-IN" dirty="0"/>
          </a:p>
          <a:p>
            <a:r>
              <a:rPr lang="en-IN" dirty="0"/>
              <a:t>        </a:t>
            </a:r>
            <a:r>
              <a:rPr lang="en-IN" dirty="0" err="1"/>
              <a:t>Task.WaitAll</a:t>
            </a:r>
            <a:r>
              <a:rPr lang="en-IN" dirty="0"/>
              <a:t>(</a:t>
            </a:r>
            <a:r>
              <a:rPr lang="en-IN" dirty="0" err="1"/>
              <a:t>producerTask</a:t>
            </a:r>
            <a:r>
              <a:rPr lang="en-IN" dirty="0"/>
              <a:t>, </a:t>
            </a:r>
            <a:r>
              <a:rPr lang="en-IN" dirty="0" err="1"/>
              <a:t>consumerTask</a:t>
            </a:r>
            <a:r>
              <a:rPr lang="en-IN" dirty="0"/>
              <a:t>);</a:t>
            </a:r>
          </a:p>
          <a:p>
            <a:r>
              <a:rPr lang="en-IN" dirty="0"/>
              <a:t>    }</a:t>
            </a:r>
          </a:p>
          <a:p>
            <a:r>
              <a:rPr lang="en-I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63050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3C17E2-5081-4D65-96CD-C277F6DE0E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err="1"/>
              <a:t>AutoResetEvent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05636B-17B2-4556-9B52-733FE714B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99" y="1570355"/>
            <a:ext cx="11313491" cy="371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8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50B492-377D-4366-9DCB-23FB194F92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CC39FE-A194-4B2D-92B5-097ECAADE8A5}"/>
              </a:ext>
            </a:extLst>
          </p:cNvPr>
          <p:cNvSpPr/>
          <p:nvPr/>
        </p:nvSpPr>
        <p:spPr>
          <a:xfrm>
            <a:off x="3048000" y="2413338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File I/O: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Coordinate the reading and writing of a shared file between multiple threads.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Asynchronous Task Completion: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Signal the completion of an asynchronous task to other threads.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Processing Pipelines: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Control the flow of data between stages in a pipeline.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Asynchronous Task Completion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122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0CF293-B810-40B1-8BBC-7D2B732683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7320EE-69C7-40F5-9B13-3C27D8109EA2}"/>
              </a:ext>
            </a:extLst>
          </p:cNvPr>
          <p:cNvSpPr/>
          <p:nvPr/>
        </p:nvSpPr>
        <p:spPr>
          <a:xfrm>
            <a:off x="3048000" y="452284"/>
            <a:ext cx="6096000" cy="61863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/>
              <a:t>using System;</a:t>
            </a:r>
          </a:p>
          <a:p>
            <a:r>
              <a:rPr lang="en-IN" dirty="0"/>
              <a:t>using </a:t>
            </a:r>
            <a:r>
              <a:rPr lang="en-IN" dirty="0" err="1"/>
              <a:t>System.Threading</a:t>
            </a:r>
            <a:r>
              <a:rPr lang="en-IN" dirty="0"/>
              <a:t>;</a:t>
            </a:r>
          </a:p>
          <a:p>
            <a:r>
              <a:rPr lang="en-IN" dirty="0"/>
              <a:t>using </a:t>
            </a:r>
            <a:r>
              <a:rPr lang="en-IN" dirty="0" err="1"/>
              <a:t>System.Threading.Tasks</a:t>
            </a:r>
            <a:r>
              <a:rPr lang="en-IN" dirty="0"/>
              <a:t>;</a:t>
            </a:r>
          </a:p>
          <a:p>
            <a:endParaRPr lang="en-IN" dirty="0"/>
          </a:p>
          <a:p>
            <a:r>
              <a:rPr lang="en-IN" dirty="0"/>
              <a:t>class </a:t>
            </a:r>
            <a:r>
              <a:rPr lang="en-IN" dirty="0" err="1"/>
              <a:t>AsynchronousTask</a:t>
            </a:r>
            <a:endParaRPr lang="en-IN" dirty="0"/>
          </a:p>
          <a:p>
            <a:r>
              <a:rPr lang="en-IN" dirty="0"/>
              <a:t>{</a:t>
            </a:r>
          </a:p>
          <a:p>
            <a:r>
              <a:rPr lang="en-IN" dirty="0"/>
              <a:t>    private </a:t>
            </a:r>
            <a:r>
              <a:rPr lang="en-IN" dirty="0" err="1"/>
              <a:t>readonly</a:t>
            </a:r>
            <a:r>
              <a:rPr lang="en-IN" dirty="0"/>
              <a:t> </a:t>
            </a:r>
            <a:r>
              <a:rPr lang="en-IN" dirty="0" err="1"/>
              <a:t>AutoResetEvent</a:t>
            </a:r>
            <a:r>
              <a:rPr lang="en-IN" dirty="0"/>
              <a:t> </a:t>
            </a:r>
            <a:r>
              <a:rPr lang="en-IN" dirty="0" err="1"/>
              <a:t>taskCompletedEvent</a:t>
            </a:r>
            <a:r>
              <a:rPr lang="en-IN" dirty="0"/>
              <a:t> = new </a:t>
            </a:r>
            <a:r>
              <a:rPr lang="en-IN" dirty="0" err="1"/>
              <a:t>AutoResetEvent</a:t>
            </a:r>
            <a:r>
              <a:rPr lang="en-IN" dirty="0"/>
              <a:t>(false);</a:t>
            </a:r>
          </a:p>
          <a:p>
            <a:endParaRPr lang="en-IN" dirty="0"/>
          </a:p>
          <a:p>
            <a:r>
              <a:rPr lang="en-IN" dirty="0"/>
              <a:t>    public async Task </a:t>
            </a:r>
            <a:r>
              <a:rPr lang="en-IN" dirty="0" err="1"/>
              <a:t>RunTaskAsync</a:t>
            </a:r>
            <a:r>
              <a:rPr lang="en-IN" dirty="0"/>
              <a:t>()</a:t>
            </a:r>
          </a:p>
          <a:p>
            <a:r>
              <a:rPr lang="en-IN" dirty="0"/>
              <a:t>    {</a:t>
            </a:r>
          </a:p>
          <a:p>
            <a:r>
              <a:rPr lang="en-IN" dirty="0"/>
              <a:t>        await </a:t>
            </a:r>
            <a:r>
              <a:rPr lang="en-IN" dirty="0" err="1"/>
              <a:t>Task.Delay</a:t>
            </a:r>
            <a:r>
              <a:rPr lang="en-IN" dirty="0"/>
              <a:t>(1000); // Simulate a long-running task</a:t>
            </a:r>
          </a:p>
          <a:p>
            <a:r>
              <a:rPr lang="en-IN" dirty="0"/>
              <a:t>        </a:t>
            </a:r>
            <a:r>
              <a:rPr lang="en-IN" dirty="0" err="1"/>
              <a:t>taskCompletedEvent.Set</a:t>
            </a:r>
            <a:r>
              <a:rPr lang="en-IN" dirty="0"/>
              <a:t>();</a:t>
            </a:r>
          </a:p>
          <a:p>
            <a:r>
              <a:rPr lang="en-IN" dirty="0"/>
              <a:t>    }</a:t>
            </a:r>
          </a:p>
          <a:p>
            <a:endParaRPr lang="en-IN" dirty="0"/>
          </a:p>
          <a:p>
            <a:r>
              <a:rPr lang="en-IN" dirty="0"/>
              <a:t>    public void </a:t>
            </a:r>
            <a:r>
              <a:rPr lang="en-IN" dirty="0" err="1"/>
              <a:t>WaitForCompletion</a:t>
            </a:r>
            <a:r>
              <a:rPr lang="en-IN" dirty="0"/>
              <a:t>()</a:t>
            </a:r>
          </a:p>
          <a:p>
            <a:r>
              <a:rPr lang="en-IN" dirty="0"/>
              <a:t>    {</a:t>
            </a:r>
          </a:p>
          <a:p>
            <a:r>
              <a:rPr lang="en-IN" dirty="0"/>
              <a:t>        </a:t>
            </a:r>
            <a:r>
              <a:rPr lang="en-IN" dirty="0" err="1"/>
              <a:t>taskCompletedEvent.WaitOne</a:t>
            </a:r>
            <a:r>
              <a:rPr lang="en-IN" dirty="0"/>
              <a:t>();</a:t>
            </a:r>
          </a:p>
          <a:p>
            <a:r>
              <a:rPr lang="en-IN" dirty="0"/>
              <a:t>    }</a:t>
            </a:r>
          </a:p>
          <a:p>
            <a:r>
              <a:rPr lang="en-IN" dirty="0"/>
              <a:t>}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83613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496AFE-B59B-429A-9369-DFD4108F3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E5B225-1BF6-43A1-A011-9AD003F7FA55}"/>
              </a:ext>
            </a:extLst>
          </p:cNvPr>
          <p:cNvSpPr/>
          <p:nvPr/>
        </p:nvSpPr>
        <p:spPr>
          <a:xfrm>
            <a:off x="3048000" y="1028343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/>
              <a:t>class Program</a:t>
            </a:r>
          </a:p>
          <a:p>
            <a:r>
              <a:rPr lang="en-IN" dirty="0"/>
              <a:t>{</a:t>
            </a:r>
          </a:p>
          <a:p>
            <a:r>
              <a:rPr lang="en-IN" dirty="0"/>
              <a:t>    static async Task Main()</a:t>
            </a:r>
          </a:p>
          <a:p>
            <a:r>
              <a:rPr lang="en-IN" dirty="0"/>
              <a:t>    {</a:t>
            </a:r>
          </a:p>
          <a:p>
            <a:r>
              <a:rPr lang="en-IN" dirty="0"/>
              <a:t>        </a:t>
            </a:r>
            <a:r>
              <a:rPr lang="en-IN" dirty="0" err="1"/>
              <a:t>AsynchronousTask</a:t>
            </a:r>
            <a:r>
              <a:rPr lang="en-IN" dirty="0"/>
              <a:t> task = new </a:t>
            </a:r>
            <a:r>
              <a:rPr lang="en-IN" dirty="0" err="1"/>
              <a:t>AsynchronousTask</a:t>
            </a:r>
            <a:r>
              <a:rPr lang="en-IN" dirty="0"/>
              <a:t>();</a:t>
            </a:r>
          </a:p>
          <a:p>
            <a:r>
              <a:rPr lang="en-IN" dirty="0"/>
              <a:t>        Task </a:t>
            </a:r>
            <a:r>
              <a:rPr lang="en-IN" dirty="0" err="1"/>
              <a:t>taskCompletionTask</a:t>
            </a:r>
            <a:r>
              <a:rPr lang="en-IN" dirty="0"/>
              <a:t> = </a:t>
            </a:r>
            <a:r>
              <a:rPr lang="en-IN" dirty="0" err="1"/>
              <a:t>task.RunTaskAsync</a:t>
            </a:r>
            <a:r>
              <a:rPr lang="en-IN" dirty="0"/>
              <a:t>();</a:t>
            </a:r>
          </a:p>
          <a:p>
            <a:endParaRPr lang="en-IN" dirty="0"/>
          </a:p>
          <a:p>
            <a:r>
              <a:rPr lang="en-IN" dirty="0"/>
              <a:t>        // Do other work while the task is running</a:t>
            </a:r>
          </a:p>
          <a:p>
            <a:r>
              <a:rPr lang="en-IN" dirty="0"/>
              <a:t>        </a:t>
            </a:r>
            <a:r>
              <a:rPr lang="en-IN" dirty="0" err="1"/>
              <a:t>Console.WriteLine</a:t>
            </a:r>
            <a:r>
              <a:rPr lang="en-IN" dirty="0"/>
              <a:t>("Performing other tasks...");</a:t>
            </a:r>
          </a:p>
          <a:p>
            <a:r>
              <a:rPr lang="en-IN" dirty="0"/>
              <a:t>        await </a:t>
            </a:r>
            <a:r>
              <a:rPr lang="en-IN" dirty="0" err="1"/>
              <a:t>Task.Delay</a:t>
            </a:r>
            <a:r>
              <a:rPr lang="en-IN" dirty="0"/>
              <a:t>(500);</a:t>
            </a:r>
          </a:p>
          <a:p>
            <a:endParaRPr lang="en-IN" dirty="0"/>
          </a:p>
          <a:p>
            <a:r>
              <a:rPr lang="en-IN" dirty="0"/>
              <a:t>        // Wait for the task to complete</a:t>
            </a:r>
          </a:p>
          <a:p>
            <a:r>
              <a:rPr lang="en-IN" dirty="0"/>
              <a:t>        </a:t>
            </a:r>
            <a:r>
              <a:rPr lang="en-IN" dirty="0" err="1"/>
              <a:t>task.WaitForCompletion</a:t>
            </a:r>
            <a:r>
              <a:rPr lang="en-IN" dirty="0"/>
              <a:t>();</a:t>
            </a:r>
          </a:p>
          <a:p>
            <a:endParaRPr lang="en-IN" dirty="0"/>
          </a:p>
          <a:p>
            <a:r>
              <a:rPr lang="en-IN" dirty="0"/>
              <a:t>        </a:t>
            </a:r>
            <a:r>
              <a:rPr lang="en-IN" dirty="0" err="1"/>
              <a:t>Console.WriteLine</a:t>
            </a:r>
            <a:r>
              <a:rPr lang="en-IN" dirty="0"/>
              <a:t>("Task completed!");</a:t>
            </a:r>
          </a:p>
          <a:p>
            <a:r>
              <a:rPr lang="en-IN" dirty="0"/>
              <a:t>    }</a:t>
            </a:r>
          </a:p>
          <a:p>
            <a:r>
              <a:rPr lang="en-I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21516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972D2B-CAA8-4BCD-887D-D2120C3132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 descr="Toll Truck Royalty-Free Images, Stock Photos &amp; Pictures | Shutterstock">
            <a:extLst>
              <a:ext uri="{FF2B5EF4-FFF2-40B4-BE49-F238E27FC236}">
                <a16:creationId xmlns:a16="http://schemas.microsoft.com/office/drawing/2014/main" id="{290D98F8-72FF-4635-9BD2-3C3460C3D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861" y="2201521"/>
            <a:ext cx="4948139" cy="266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Uppal Cricket Stadium Entrance Arch ...">
            <a:extLst>
              <a:ext uri="{FF2B5EF4-FFF2-40B4-BE49-F238E27FC236}">
                <a16:creationId xmlns:a16="http://schemas.microsoft.com/office/drawing/2014/main" id="{5A9A9B8D-BC40-4157-BDAD-5EB9778B6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599" y="2094943"/>
            <a:ext cx="3810000" cy="266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2884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FB1856-5A58-4FEF-8996-758D3A3DF1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CCEFD3-A093-4168-8A12-F65DCD5ED9A3}"/>
              </a:ext>
            </a:extLst>
          </p:cNvPr>
          <p:cNvSpPr/>
          <p:nvPr/>
        </p:nvSpPr>
        <p:spPr>
          <a:xfrm>
            <a:off x="4795618" y="2413337"/>
            <a:ext cx="260076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6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Mutex</a:t>
            </a:r>
          </a:p>
        </p:txBody>
      </p:sp>
    </p:spTree>
    <p:extLst>
      <p:ext uri="{BB962C8B-B14F-4D97-AF65-F5344CB8AC3E}">
        <p14:creationId xmlns:p14="http://schemas.microsoft.com/office/powerpoint/2010/main" val="533080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93B6B6-3F28-46E5-BF4A-FB1A8BDC57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Mutex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CB5B42B-F0BF-4229-AECE-A3CF5F3E1C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0" y="1309837"/>
            <a:ext cx="9334500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mutex (mutual exclusion object) is a synchronization primitive used to ensure that only one thread at a time can access a shared resource.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Mechanism: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mutex has a state: either owned or not owned. Only one thread can own a mutex at a time. Other threads that attempt to acquire the mutex must wait until it's released.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Cases: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Protecting shared resources like files, database connections, or hardware devices.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Implementing critical sections of code.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Ensuring that only one thread can execute a specific operation at a time.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894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93B6B6-3F28-46E5-BF4A-FB1A8BDC57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Mutex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B99A77-4C0A-4584-B241-2E3811107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365" y="749617"/>
            <a:ext cx="8427269" cy="535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39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93B6B6-3F28-46E5-BF4A-FB1A8BDC57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Mutex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D0597-089C-492F-BFE6-33E797776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812" y="1939290"/>
            <a:ext cx="9876376" cy="317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85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A193BB-E8D6-437F-B159-5890FD89D9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Mutex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BEF231-06B0-4767-8AD3-4B47B20BD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711" y="1717040"/>
            <a:ext cx="9668577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98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FB1856-5A58-4FEF-8996-758D3A3DF1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CCEFD3-A093-4168-8A12-F65DCD5ED9A3}"/>
              </a:ext>
            </a:extLst>
          </p:cNvPr>
          <p:cNvSpPr/>
          <p:nvPr/>
        </p:nvSpPr>
        <p:spPr>
          <a:xfrm>
            <a:off x="3789361" y="2921168"/>
            <a:ext cx="432847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Semaphore</a:t>
            </a:r>
            <a:endParaRPr lang="en-IN" sz="6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327329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F685F3EF55194490B36E03D23C089E" ma:contentTypeVersion="0" ma:contentTypeDescription="Create a new document." ma:contentTypeScope="" ma:versionID="db75d7f65cde881c2751c0234248d6d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764bea3eb9b1a5be8fd57fac5fb459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EF58067-CFCD-4458-9FDC-FBD4F61740A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E2529B5-5BF8-493A-89A7-63B8ADC642F8}"/>
</file>

<file path=customXml/itemProps3.xml><?xml version="1.0" encoding="utf-8"?>
<ds:datastoreItem xmlns:ds="http://schemas.openxmlformats.org/officeDocument/2006/customXml" ds:itemID="{7411CB5E-2C71-44B1-9373-5C63FD81FACA}">
  <ds:schemaRefs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purl.org/dc/terms/"/>
    <ds:schemaRef ds:uri="http://purl.org/dc/elements/1.1/"/>
    <ds:schemaRef ds:uri="http://schemas.microsoft.com/office/2006/documentManagement/types"/>
    <ds:schemaRef ds:uri="http://purl.org/dc/dcmitype/"/>
    <ds:schemaRef ds:uri="http://www.w3.org/XML/1998/namespace"/>
    <ds:schemaRef ds:uri="c9224c2d-ca6c-4eb0-8125-27886fc47f17"/>
    <ds:schemaRef ds:uri="028193b8-7246-4786-b5c2-d26a37602bb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25030</TotalTime>
  <Words>1114</Words>
  <Application>Microsoft Office PowerPoint</Application>
  <PresentationFormat>Widescreen</PresentationFormat>
  <Paragraphs>222</Paragraphs>
  <Slides>28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Wingdings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Anil Kumar Maddela</dc:creator>
  <cp:lastModifiedBy>Kondaveeti  Venkata Naga Satyanarayana</cp:lastModifiedBy>
  <cp:revision>355</cp:revision>
  <dcterms:created xsi:type="dcterms:W3CDTF">2019-03-27T14:20:43Z</dcterms:created>
  <dcterms:modified xsi:type="dcterms:W3CDTF">2024-10-03T04:18:02Z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0x0101003FF685F3EF55194490B36E03D23C089E</vt:lpwstr>
  </property>
  <property fmtid="{D5CDD505-2E9C-101B-9397-08002B2CF9AE}" pid="3" name="NXPowerLiteLastOptimized">
    <vt:lpwstr>693479</vt:lpwstr>
  </property>
  <property fmtid="{D5CDD505-2E9C-101B-9397-08002B2CF9AE}" pid="4" name="NXPowerLiteSettings">
    <vt:lpwstr>F7000400038000</vt:lpwstr>
  </property>
  <property fmtid="{D5CDD505-2E9C-101B-9397-08002B2CF9AE}" pid="5" name="NXPowerLiteVersion">
    <vt:lpwstr>S10.0.0</vt:lpwstr>
  </property>
  <property fmtid="{D5CDD505-2E9C-101B-9397-08002B2CF9AE}" pid="6" name="MediaServiceImageTags">
    <vt:lpwstr/>
  </property>
</Properties>
</file>